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5" r:id="rId2"/>
    <p:sldId id="326" r:id="rId3"/>
    <p:sldId id="364" r:id="rId4"/>
    <p:sldId id="365" r:id="rId5"/>
    <p:sldId id="353" r:id="rId6"/>
    <p:sldId id="388" r:id="rId7"/>
    <p:sldId id="366" r:id="rId8"/>
    <p:sldId id="262" r:id="rId9"/>
    <p:sldId id="267" r:id="rId10"/>
    <p:sldId id="367" r:id="rId11"/>
    <p:sldId id="372" r:id="rId12"/>
    <p:sldId id="375" r:id="rId13"/>
    <p:sldId id="373" r:id="rId14"/>
    <p:sldId id="374" r:id="rId15"/>
    <p:sldId id="376" r:id="rId16"/>
    <p:sldId id="377" r:id="rId17"/>
    <p:sldId id="389" r:id="rId18"/>
    <p:sldId id="368" r:id="rId19"/>
    <p:sldId id="378" r:id="rId20"/>
    <p:sldId id="380" r:id="rId21"/>
    <p:sldId id="381" r:id="rId22"/>
    <p:sldId id="382" r:id="rId23"/>
    <p:sldId id="369" r:id="rId24"/>
    <p:sldId id="384" r:id="rId25"/>
    <p:sldId id="385" r:id="rId26"/>
    <p:sldId id="387" r:id="rId27"/>
    <p:sldId id="3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F52748-F5A1-499F-AD96-E62852B769D4}">
          <p14:sldIdLst>
            <p14:sldId id="305"/>
            <p14:sldId id="326"/>
            <p14:sldId id="364"/>
            <p14:sldId id="365"/>
            <p14:sldId id="353"/>
            <p14:sldId id="388"/>
            <p14:sldId id="366"/>
            <p14:sldId id="262"/>
            <p14:sldId id="267"/>
            <p14:sldId id="367"/>
            <p14:sldId id="372"/>
            <p14:sldId id="375"/>
            <p14:sldId id="373"/>
            <p14:sldId id="374"/>
            <p14:sldId id="376"/>
            <p14:sldId id="377"/>
            <p14:sldId id="389"/>
            <p14:sldId id="368"/>
            <p14:sldId id="378"/>
            <p14:sldId id="380"/>
            <p14:sldId id="381"/>
            <p14:sldId id="382"/>
            <p14:sldId id="369"/>
            <p14:sldId id="384"/>
            <p14:sldId id="385"/>
            <p14:sldId id="387"/>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3E20F1-B811-7944-A6E5-0AF9CB36313A}" v="4651" dt="2022-12-07T14:41:25.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29"/>
  </p:normalViewPr>
  <p:slideViewPr>
    <p:cSldViewPr snapToGrid="0">
      <p:cViewPr varScale="1">
        <p:scale>
          <a:sx n="108" d="100"/>
          <a:sy n="108" d="100"/>
        </p:scale>
        <p:origin x="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19E41-5D9A-4EAC-8D84-A516CB126FC1}" type="datetimeFigureOut">
              <a:rPr lang="en-GB" smtClean="0"/>
              <a:t>07/12/2022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C356A-9824-4F97-AD28-E6EDD15966F1}" type="slidenum">
              <a:rPr lang="en-GB" smtClean="0"/>
              <a:t>‹#›</a:t>
            </a:fld>
            <a:endParaRPr lang="en-GB"/>
          </a:p>
        </p:txBody>
      </p:sp>
    </p:spTree>
    <p:extLst>
      <p:ext uri="{BB962C8B-B14F-4D97-AF65-F5344CB8AC3E}">
        <p14:creationId xmlns:p14="http://schemas.microsoft.com/office/powerpoint/2010/main" val="1505834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A7D8CA-8471-F647-A473-981935D9F5A9}" type="slidenum">
              <a:rPr lang="en-GB" smtClean="0"/>
              <a:t>2</a:t>
            </a:fld>
            <a:endParaRPr lang="en-GB"/>
          </a:p>
        </p:txBody>
      </p:sp>
    </p:spTree>
    <p:extLst>
      <p:ext uri="{BB962C8B-B14F-4D97-AF65-F5344CB8AC3E}">
        <p14:creationId xmlns:p14="http://schemas.microsoft.com/office/powerpoint/2010/main" val="661863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12</a:t>
            </a:fld>
            <a:endParaRPr lang="en-GB"/>
          </a:p>
        </p:txBody>
      </p:sp>
    </p:spTree>
    <p:extLst>
      <p:ext uri="{BB962C8B-B14F-4D97-AF65-F5344CB8AC3E}">
        <p14:creationId xmlns:p14="http://schemas.microsoft.com/office/powerpoint/2010/main" val="1463532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13</a:t>
            </a:fld>
            <a:endParaRPr lang="en-GB"/>
          </a:p>
        </p:txBody>
      </p:sp>
    </p:spTree>
    <p:extLst>
      <p:ext uri="{BB962C8B-B14F-4D97-AF65-F5344CB8AC3E}">
        <p14:creationId xmlns:p14="http://schemas.microsoft.com/office/powerpoint/2010/main" val="3452666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14</a:t>
            </a:fld>
            <a:endParaRPr lang="en-GB"/>
          </a:p>
        </p:txBody>
      </p:sp>
    </p:spTree>
    <p:extLst>
      <p:ext uri="{BB962C8B-B14F-4D97-AF65-F5344CB8AC3E}">
        <p14:creationId xmlns:p14="http://schemas.microsoft.com/office/powerpoint/2010/main" val="656204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15</a:t>
            </a:fld>
            <a:endParaRPr lang="en-GB"/>
          </a:p>
        </p:txBody>
      </p:sp>
    </p:spTree>
    <p:extLst>
      <p:ext uri="{BB962C8B-B14F-4D97-AF65-F5344CB8AC3E}">
        <p14:creationId xmlns:p14="http://schemas.microsoft.com/office/powerpoint/2010/main" val="131265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16</a:t>
            </a:fld>
            <a:endParaRPr lang="en-GB"/>
          </a:p>
        </p:txBody>
      </p:sp>
    </p:spTree>
    <p:extLst>
      <p:ext uri="{BB962C8B-B14F-4D97-AF65-F5344CB8AC3E}">
        <p14:creationId xmlns:p14="http://schemas.microsoft.com/office/powerpoint/2010/main" val="632949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A7D8CA-8471-F647-A473-981935D9F5A9}" type="slidenum">
              <a:rPr lang="en-GB" smtClean="0"/>
              <a:t>17</a:t>
            </a:fld>
            <a:endParaRPr lang="en-GB"/>
          </a:p>
        </p:txBody>
      </p:sp>
    </p:spTree>
    <p:extLst>
      <p:ext uri="{BB962C8B-B14F-4D97-AF65-F5344CB8AC3E}">
        <p14:creationId xmlns:p14="http://schemas.microsoft.com/office/powerpoint/2010/main" val="1590442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18</a:t>
            </a:fld>
            <a:endParaRPr lang="en-GB"/>
          </a:p>
        </p:txBody>
      </p:sp>
    </p:spTree>
    <p:extLst>
      <p:ext uri="{BB962C8B-B14F-4D97-AF65-F5344CB8AC3E}">
        <p14:creationId xmlns:p14="http://schemas.microsoft.com/office/powerpoint/2010/main" val="1853760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19</a:t>
            </a:fld>
            <a:endParaRPr lang="en-GB"/>
          </a:p>
        </p:txBody>
      </p:sp>
    </p:spTree>
    <p:extLst>
      <p:ext uri="{BB962C8B-B14F-4D97-AF65-F5344CB8AC3E}">
        <p14:creationId xmlns:p14="http://schemas.microsoft.com/office/powerpoint/2010/main" val="3600250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20</a:t>
            </a:fld>
            <a:endParaRPr lang="en-GB"/>
          </a:p>
        </p:txBody>
      </p:sp>
    </p:spTree>
    <p:extLst>
      <p:ext uri="{BB962C8B-B14F-4D97-AF65-F5344CB8AC3E}">
        <p14:creationId xmlns:p14="http://schemas.microsoft.com/office/powerpoint/2010/main" val="3123551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21</a:t>
            </a:fld>
            <a:endParaRPr lang="en-GB"/>
          </a:p>
        </p:txBody>
      </p:sp>
    </p:spTree>
    <p:extLst>
      <p:ext uri="{BB962C8B-B14F-4D97-AF65-F5344CB8AC3E}">
        <p14:creationId xmlns:p14="http://schemas.microsoft.com/office/powerpoint/2010/main" val="2265768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A7D8CA-8471-F647-A473-981935D9F5A9}" type="slidenum">
              <a:rPr lang="en-GB" smtClean="0"/>
              <a:t>3</a:t>
            </a:fld>
            <a:endParaRPr lang="en-GB"/>
          </a:p>
        </p:txBody>
      </p:sp>
    </p:spTree>
    <p:extLst>
      <p:ext uri="{BB962C8B-B14F-4D97-AF65-F5344CB8AC3E}">
        <p14:creationId xmlns:p14="http://schemas.microsoft.com/office/powerpoint/2010/main" val="1154795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22</a:t>
            </a:fld>
            <a:endParaRPr lang="en-GB"/>
          </a:p>
        </p:txBody>
      </p:sp>
    </p:spTree>
    <p:extLst>
      <p:ext uri="{BB962C8B-B14F-4D97-AF65-F5344CB8AC3E}">
        <p14:creationId xmlns:p14="http://schemas.microsoft.com/office/powerpoint/2010/main" val="692075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23</a:t>
            </a:fld>
            <a:endParaRPr lang="en-GB"/>
          </a:p>
        </p:txBody>
      </p:sp>
    </p:spTree>
    <p:extLst>
      <p:ext uri="{BB962C8B-B14F-4D97-AF65-F5344CB8AC3E}">
        <p14:creationId xmlns:p14="http://schemas.microsoft.com/office/powerpoint/2010/main" val="54231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dataset is not a life!</a:t>
            </a:r>
          </a:p>
        </p:txBody>
      </p:sp>
      <p:sp>
        <p:nvSpPr>
          <p:cNvPr id="4" name="Slide Number Placeholder 3"/>
          <p:cNvSpPr>
            <a:spLocks noGrp="1"/>
          </p:cNvSpPr>
          <p:nvPr>
            <p:ph type="sldNum" sz="quarter" idx="5"/>
          </p:nvPr>
        </p:nvSpPr>
        <p:spPr/>
        <p:txBody>
          <a:bodyPr/>
          <a:lstStyle/>
          <a:p>
            <a:fld id="{718E2A45-1D44-1347-BCE2-FC7530BC9958}" type="slidenum">
              <a:rPr lang="en-GB" smtClean="0"/>
              <a:t>24</a:t>
            </a:fld>
            <a:endParaRPr lang="en-GB"/>
          </a:p>
        </p:txBody>
      </p:sp>
    </p:spTree>
    <p:extLst>
      <p:ext uri="{BB962C8B-B14F-4D97-AF65-F5344CB8AC3E}">
        <p14:creationId xmlns:p14="http://schemas.microsoft.com/office/powerpoint/2010/main" val="1021660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dataset is not a life!</a:t>
            </a:r>
          </a:p>
        </p:txBody>
      </p:sp>
      <p:sp>
        <p:nvSpPr>
          <p:cNvPr id="4" name="Slide Number Placeholder 3"/>
          <p:cNvSpPr>
            <a:spLocks noGrp="1"/>
          </p:cNvSpPr>
          <p:nvPr>
            <p:ph type="sldNum" sz="quarter" idx="5"/>
          </p:nvPr>
        </p:nvSpPr>
        <p:spPr/>
        <p:txBody>
          <a:bodyPr/>
          <a:lstStyle/>
          <a:p>
            <a:fld id="{718E2A45-1D44-1347-BCE2-FC7530BC9958}" type="slidenum">
              <a:rPr lang="en-GB" smtClean="0"/>
              <a:t>25</a:t>
            </a:fld>
            <a:endParaRPr lang="en-GB"/>
          </a:p>
        </p:txBody>
      </p:sp>
    </p:spTree>
    <p:extLst>
      <p:ext uri="{BB962C8B-B14F-4D97-AF65-F5344CB8AC3E}">
        <p14:creationId xmlns:p14="http://schemas.microsoft.com/office/powerpoint/2010/main" val="2780773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dataset is not a life!</a:t>
            </a:r>
          </a:p>
        </p:txBody>
      </p:sp>
      <p:sp>
        <p:nvSpPr>
          <p:cNvPr id="4" name="Slide Number Placeholder 3"/>
          <p:cNvSpPr>
            <a:spLocks noGrp="1"/>
          </p:cNvSpPr>
          <p:nvPr>
            <p:ph type="sldNum" sz="quarter" idx="5"/>
          </p:nvPr>
        </p:nvSpPr>
        <p:spPr/>
        <p:txBody>
          <a:bodyPr/>
          <a:lstStyle/>
          <a:p>
            <a:fld id="{718E2A45-1D44-1347-BCE2-FC7530BC9958}" type="slidenum">
              <a:rPr lang="en-GB" smtClean="0"/>
              <a:t>26</a:t>
            </a:fld>
            <a:endParaRPr lang="en-GB"/>
          </a:p>
        </p:txBody>
      </p:sp>
    </p:spTree>
    <p:extLst>
      <p:ext uri="{BB962C8B-B14F-4D97-AF65-F5344CB8AC3E}">
        <p14:creationId xmlns:p14="http://schemas.microsoft.com/office/powerpoint/2010/main" val="4030913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A7D8CA-8471-F647-A473-981935D9F5A9}" type="slidenum">
              <a:rPr lang="en-GB" smtClean="0"/>
              <a:t>27</a:t>
            </a:fld>
            <a:endParaRPr lang="en-GB"/>
          </a:p>
        </p:txBody>
      </p:sp>
    </p:spTree>
    <p:extLst>
      <p:ext uri="{BB962C8B-B14F-4D97-AF65-F5344CB8AC3E}">
        <p14:creationId xmlns:p14="http://schemas.microsoft.com/office/powerpoint/2010/main" val="3049017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A7D8CA-8471-F647-A473-981935D9F5A9}" type="slidenum">
              <a:rPr lang="en-GB" smtClean="0"/>
              <a:t>4</a:t>
            </a:fld>
            <a:endParaRPr lang="en-GB"/>
          </a:p>
        </p:txBody>
      </p:sp>
    </p:spTree>
    <p:extLst>
      <p:ext uri="{BB962C8B-B14F-4D97-AF65-F5344CB8AC3E}">
        <p14:creationId xmlns:p14="http://schemas.microsoft.com/office/powerpoint/2010/main" val="191762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A7D8CA-8471-F647-A473-981935D9F5A9}" type="slidenum">
              <a:rPr lang="en-GB" smtClean="0"/>
              <a:t>5</a:t>
            </a:fld>
            <a:endParaRPr lang="en-GB"/>
          </a:p>
        </p:txBody>
      </p:sp>
    </p:spTree>
    <p:extLst>
      <p:ext uri="{BB962C8B-B14F-4D97-AF65-F5344CB8AC3E}">
        <p14:creationId xmlns:p14="http://schemas.microsoft.com/office/powerpoint/2010/main" val="1705010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A7D8CA-8471-F647-A473-981935D9F5A9}" type="slidenum">
              <a:rPr lang="en-GB" smtClean="0"/>
              <a:t>6</a:t>
            </a:fld>
            <a:endParaRPr lang="en-GB"/>
          </a:p>
        </p:txBody>
      </p:sp>
    </p:spTree>
    <p:extLst>
      <p:ext uri="{BB962C8B-B14F-4D97-AF65-F5344CB8AC3E}">
        <p14:creationId xmlns:p14="http://schemas.microsoft.com/office/powerpoint/2010/main" val="322341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7</a:t>
            </a:fld>
            <a:endParaRPr lang="en-GB"/>
          </a:p>
        </p:txBody>
      </p:sp>
    </p:spTree>
    <p:extLst>
      <p:ext uri="{BB962C8B-B14F-4D97-AF65-F5344CB8AC3E}">
        <p14:creationId xmlns:p14="http://schemas.microsoft.com/office/powerpoint/2010/main" val="2334133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that this touches on really complex topics. What counts as benefit? Can there be trade-offs between broader benefit for society and individual privacy? At what point does data manipulation turn into misrepresentation?</a:t>
            </a:r>
          </a:p>
        </p:txBody>
      </p:sp>
      <p:sp>
        <p:nvSpPr>
          <p:cNvPr id="4" name="Slide Number Placeholder 3"/>
          <p:cNvSpPr>
            <a:spLocks noGrp="1"/>
          </p:cNvSpPr>
          <p:nvPr>
            <p:ph type="sldNum" sz="quarter" idx="5"/>
          </p:nvPr>
        </p:nvSpPr>
        <p:spPr/>
        <p:txBody>
          <a:bodyPr/>
          <a:lstStyle/>
          <a:p>
            <a:fld id="{718E2A45-1D44-1347-BCE2-FC7530BC9958}" type="slidenum">
              <a:rPr lang="en-GB" smtClean="0"/>
              <a:t>9</a:t>
            </a:fld>
            <a:endParaRPr lang="en-GB"/>
          </a:p>
        </p:txBody>
      </p:sp>
    </p:spTree>
    <p:extLst>
      <p:ext uri="{BB962C8B-B14F-4D97-AF65-F5344CB8AC3E}">
        <p14:creationId xmlns:p14="http://schemas.microsoft.com/office/powerpoint/2010/main" val="418273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10</a:t>
            </a:fld>
            <a:endParaRPr lang="en-GB"/>
          </a:p>
        </p:txBody>
      </p:sp>
    </p:spTree>
    <p:extLst>
      <p:ext uri="{BB962C8B-B14F-4D97-AF65-F5344CB8AC3E}">
        <p14:creationId xmlns:p14="http://schemas.microsoft.com/office/powerpoint/2010/main" val="3775501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8E2A45-1D44-1347-BCE2-FC7530BC9958}" type="slidenum">
              <a:rPr lang="en-GB" smtClean="0"/>
              <a:t>11</a:t>
            </a:fld>
            <a:endParaRPr lang="en-GB"/>
          </a:p>
        </p:txBody>
      </p:sp>
    </p:spTree>
    <p:extLst>
      <p:ext uri="{BB962C8B-B14F-4D97-AF65-F5344CB8AC3E}">
        <p14:creationId xmlns:p14="http://schemas.microsoft.com/office/powerpoint/2010/main" val="95755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8D2A-F3B6-4759-B44B-5C786EBA2A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9B4C31C-F409-4912-A13C-E8EC0B510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280683B-F8B4-45D0-B106-03DE77B8A7F9}"/>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5" name="Footer Placeholder 4">
            <a:extLst>
              <a:ext uri="{FF2B5EF4-FFF2-40B4-BE49-F238E27FC236}">
                <a16:creationId xmlns:a16="http://schemas.microsoft.com/office/drawing/2014/main" id="{1599B962-3AED-42F6-904D-BBC13DBAB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765B7E-1F1A-40C4-99F4-1C5D08EFC23B}"/>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4132330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11A2-CD3C-4013-9D52-2462B089616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82E989F-9378-448C-AF7B-B84AC0701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9C0F43-AA22-413E-85E9-EDA85EDC1366}"/>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5" name="Footer Placeholder 4">
            <a:extLst>
              <a:ext uri="{FF2B5EF4-FFF2-40B4-BE49-F238E27FC236}">
                <a16:creationId xmlns:a16="http://schemas.microsoft.com/office/drawing/2014/main" id="{46EDA673-E214-4DCB-A90A-5AAAEB713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295AAF-480D-4F75-84F5-53DEB4D589F7}"/>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270744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2A7452-BA7F-4E18-B7FD-374BEE2799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AB9CD60-CB59-4388-A4D8-C7DDBFFAA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9527FB-728C-4111-8EEB-7790D19116A3}"/>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5" name="Footer Placeholder 4">
            <a:extLst>
              <a:ext uri="{FF2B5EF4-FFF2-40B4-BE49-F238E27FC236}">
                <a16:creationId xmlns:a16="http://schemas.microsoft.com/office/drawing/2014/main" id="{78777C3F-290D-4EF1-929F-D86A352EFC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25CBFC-D3BE-4ED9-9537-E1069CDD8DAF}"/>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233674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4FAD-6F79-4201-A033-0470DB690C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4D41B5-C3B0-4426-9223-DA161D4D72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C0EC76-9ECC-48DB-BE9B-BDFC715460CB}"/>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5" name="Footer Placeholder 4">
            <a:extLst>
              <a:ext uri="{FF2B5EF4-FFF2-40B4-BE49-F238E27FC236}">
                <a16:creationId xmlns:a16="http://schemas.microsoft.com/office/drawing/2014/main" id="{98379D12-02A0-4304-B826-29A856CF06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AD67BD-C0F9-4584-B23D-FA8B6F7DAB86}"/>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3948715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1C31D-D9A0-49AF-9E79-0AEC407701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9F87B62-89EB-4ED5-A375-1C359586A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26B0E2-2CF5-45F9-93C4-06BAF5CAE1F4}"/>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5" name="Footer Placeholder 4">
            <a:extLst>
              <a:ext uri="{FF2B5EF4-FFF2-40B4-BE49-F238E27FC236}">
                <a16:creationId xmlns:a16="http://schemas.microsoft.com/office/drawing/2014/main" id="{8FCC001D-AD2B-4A66-969B-9030E3B494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E985F6-518B-4982-A1C3-CDC2DD82A7BF}"/>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29759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C74BE-1515-477E-9AE0-C131F0D3C01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AAC8FE-74D8-46A9-B615-CBBC21D8C8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AB09E2-F7B0-46A7-9F9F-B2B7F89A87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4FA135D-2EB1-453D-8BC0-2EE6D62E4C30}"/>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6" name="Footer Placeholder 5">
            <a:extLst>
              <a:ext uri="{FF2B5EF4-FFF2-40B4-BE49-F238E27FC236}">
                <a16:creationId xmlns:a16="http://schemas.microsoft.com/office/drawing/2014/main" id="{2048BD6A-58F2-4185-A778-F40D977D17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601297-D0AD-4888-B12D-85EBF930323C}"/>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2388253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9D21C-C323-44D9-B3A8-CD8387D3F96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A370CE-3BA3-43EC-AD82-27296B4FEF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5530AE-1B8C-4AED-B006-703AEBC65B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12C02D4-3A5E-4602-BE00-F53497F76D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930EEF-AB31-44F1-A3AF-3EF91F882A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BD9FF21-1196-4C50-8543-9609FC37F937}"/>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8" name="Footer Placeholder 7">
            <a:extLst>
              <a:ext uri="{FF2B5EF4-FFF2-40B4-BE49-F238E27FC236}">
                <a16:creationId xmlns:a16="http://schemas.microsoft.com/office/drawing/2014/main" id="{056A9107-7F9A-4FEE-A1B8-8B31B3A9225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D99D614-799F-4B62-8746-0C2EAE84DFED}"/>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240347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A29A-C589-41B2-9BC5-87B500B73A5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B751B12-95F2-4B24-8286-7CDF62FF6A5D}"/>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4" name="Footer Placeholder 3">
            <a:extLst>
              <a:ext uri="{FF2B5EF4-FFF2-40B4-BE49-F238E27FC236}">
                <a16:creationId xmlns:a16="http://schemas.microsoft.com/office/drawing/2014/main" id="{4B670DB1-1A99-4D58-A58F-3147CE8D9F0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C13CBC5-FF4E-4CA5-9404-7D57E921860A}"/>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1316155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65605-ED09-4514-9679-DB6BF67715F6}"/>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3" name="Footer Placeholder 2">
            <a:extLst>
              <a:ext uri="{FF2B5EF4-FFF2-40B4-BE49-F238E27FC236}">
                <a16:creationId xmlns:a16="http://schemas.microsoft.com/office/drawing/2014/main" id="{7FA44353-72A5-439C-BB4C-E556107756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126430-54F6-4F87-B881-D86D6349F3CC}"/>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621292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A34A8-D044-4D36-B8FB-57100EAF5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AA164D7-BE0C-451E-B185-CCCB730F7A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A66839F-5013-4DA9-A086-2CDED8C29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E07B9-CA0A-4E15-AE95-EF22CAB9B893}"/>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6" name="Footer Placeholder 5">
            <a:extLst>
              <a:ext uri="{FF2B5EF4-FFF2-40B4-BE49-F238E27FC236}">
                <a16:creationId xmlns:a16="http://schemas.microsoft.com/office/drawing/2014/main" id="{5AED1B29-C9EB-4DE2-9E50-5BA13AFAA6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E67E30-FB2D-492E-A286-21B392B51AF4}"/>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26500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7F1-CBD0-4D6F-B562-E9BFA63053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2B3EACC-7CA5-435D-9A44-F7AF8A1089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0CB67F7-F6C0-45AF-9503-0937123A8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93207-3612-4848-A11A-FC9161EDF839}"/>
              </a:ext>
            </a:extLst>
          </p:cNvPr>
          <p:cNvSpPr>
            <a:spLocks noGrp="1"/>
          </p:cNvSpPr>
          <p:nvPr>
            <p:ph type="dt" sz="half" idx="10"/>
          </p:nvPr>
        </p:nvSpPr>
        <p:spPr/>
        <p:txBody>
          <a:bodyPr/>
          <a:lstStyle/>
          <a:p>
            <a:fld id="{EF005A37-2A00-4D20-B4B6-A542CD279528}" type="datetimeFigureOut">
              <a:rPr lang="en-GB" smtClean="0"/>
              <a:t>07/12/2022</a:t>
            </a:fld>
            <a:endParaRPr lang="en-GB"/>
          </a:p>
        </p:txBody>
      </p:sp>
      <p:sp>
        <p:nvSpPr>
          <p:cNvPr id="6" name="Footer Placeholder 5">
            <a:extLst>
              <a:ext uri="{FF2B5EF4-FFF2-40B4-BE49-F238E27FC236}">
                <a16:creationId xmlns:a16="http://schemas.microsoft.com/office/drawing/2014/main" id="{B96EEC93-03C4-43E1-AC6D-65E418E1AD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606892-361D-417D-AEAB-45EC35F68380}"/>
              </a:ext>
            </a:extLst>
          </p:cNvPr>
          <p:cNvSpPr>
            <a:spLocks noGrp="1"/>
          </p:cNvSpPr>
          <p:nvPr>
            <p:ph type="sldNum" sz="quarter" idx="12"/>
          </p:nvPr>
        </p:nvSpPr>
        <p:spPr/>
        <p:txBody>
          <a:bodyPr/>
          <a:lstStyle/>
          <a:p>
            <a:fld id="{637D68EB-F426-4EC8-958A-798BC6F3C2EA}" type="slidenum">
              <a:rPr lang="en-GB" smtClean="0"/>
              <a:t>‹#›</a:t>
            </a:fld>
            <a:endParaRPr lang="en-GB"/>
          </a:p>
        </p:txBody>
      </p:sp>
    </p:spTree>
    <p:extLst>
      <p:ext uri="{BB962C8B-B14F-4D97-AF65-F5344CB8AC3E}">
        <p14:creationId xmlns:p14="http://schemas.microsoft.com/office/powerpoint/2010/main" val="3578421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83A7F3-8272-4C53-B4BD-076583DE70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B8DD212-6D31-4E71-B239-2AB10C95C2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8D5966-F8EC-4E08-A154-97FC9EC8E3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05A37-2A00-4D20-B4B6-A542CD279528}" type="datetimeFigureOut">
              <a:rPr lang="en-GB" smtClean="0"/>
              <a:t>07/12/2022</a:t>
            </a:fld>
            <a:endParaRPr lang="en-GB"/>
          </a:p>
        </p:txBody>
      </p:sp>
      <p:sp>
        <p:nvSpPr>
          <p:cNvPr id="5" name="Footer Placeholder 4">
            <a:extLst>
              <a:ext uri="{FF2B5EF4-FFF2-40B4-BE49-F238E27FC236}">
                <a16:creationId xmlns:a16="http://schemas.microsoft.com/office/drawing/2014/main" id="{D1020BF8-A786-48E3-90FB-F7FC7656E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E701430-DD7A-4821-ADDE-133F53D9B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D68EB-F426-4EC8-958A-798BC6F3C2EA}" type="slidenum">
              <a:rPr lang="en-GB" smtClean="0"/>
              <a:t>‹#›</a:t>
            </a:fld>
            <a:endParaRPr lang="en-GB"/>
          </a:p>
        </p:txBody>
      </p:sp>
    </p:spTree>
    <p:extLst>
      <p:ext uri="{BB962C8B-B14F-4D97-AF65-F5344CB8AC3E}">
        <p14:creationId xmlns:p14="http://schemas.microsoft.com/office/powerpoint/2010/main" val="323821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vle.exeter.ac.uk/course/view.php?id=985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easuredm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vle.exeter.ac.uk/pluginfile.php/2240074/mod_resource/content/1/CriteriaEssayMarking.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vle.exeter.ac.uk/course/view.php?id=985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D67D-31A8-9342-AF2E-83D0F8F6EF5E}"/>
              </a:ext>
            </a:extLst>
          </p:cNvPr>
          <p:cNvSpPr>
            <a:spLocks noGrp="1"/>
          </p:cNvSpPr>
          <p:nvPr>
            <p:ph type="ctrTitle"/>
          </p:nvPr>
        </p:nvSpPr>
        <p:spPr/>
        <p:txBody>
          <a:bodyPr>
            <a:normAutofit fontScale="90000"/>
          </a:bodyPr>
          <a:lstStyle/>
          <a:p>
            <a:r>
              <a:rPr lang="en-GB" sz="6600" dirty="0">
                <a:solidFill>
                  <a:schemeClr val="tx2">
                    <a:lumMod val="50000"/>
                  </a:schemeClr>
                </a:solidFill>
              </a:rPr>
              <a:t>Data Ethics and Governance:  </a:t>
            </a:r>
            <a:br>
              <a:rPr lang="en-GB" sz="6600" dirty="0">
                <a:solidFill>
                  <a:schemeClr val="tx2">
                    <a:lumMod val="50000"/>
                  </a:schemeClr>
                </a:solidFill>
              </a:rPr>
            </a:br>
            <a:r>
              <a:rPr lang="en-GB" sz="6600" dirty="0">
                <a:solidFill>
                  <a:schemeClr val="tx2">
                    <a:lumMod val="50000"/>
                  </a:schemeClr>
                </a:solidFill>
              </a:rPr>
              <a:t>Ethical Principles and Moral Character</a:t>
            </a:r>
          </a:p>
        </p:txBody>
      </p:sp>
      <p:sp>
        <p:nvSpPr>
          <p:cNvPr id="3" name="Subtitle 2">
            <a:extLst>
              <a:ext uri="{FF2B5EF4-FFF2-40B4-BE49-F238E27FC236}">
                <a16:creationId xmlns:a16="http://schemas.microsoft.com/office/drawing/2014/main" id="{8D3B90AB-BED6-B747-9AD9-694E6B5B0C75}"/>
              </a:ext>
            </a:extLst>
          </p:cNvPr>
          <p:cNvSpPr>
            <a:spLocks noGrp="1"/>
          </p:cNvSpPr>
          <p:nvPr>
            <p:ph type="subTitle" idx="1"/>
          </p:nvPr>
        </p:nvSpPr>
        <p:spPr>
          <a:xfrm>
            <a:off x="1524000" y="4201638"/>
            <a:ext cx="9144000" cy="1929335"/>
          </a:xfrm>
        </p:spPr>
        <p:txBody>
          <a:bodyPr>
            <a:normAutofit/>
          </a:bodyPr>
          <a:lstStyle/>
          <a:p>
            <a:r>
              <a:rPr lang="en-GB" sz="2800" dirty="0">
                <a:solidFill>
                  <a:schemeClr val="tx2">
                    <a:lumMod val="50000"/>
                  </a:schemeClr>
                </a:solidFill>
              </a:rPr>
              <a:t>SOCM033 </a:t>
            </a:r>
          </a:p>
          <a:p>
            <a:r>
              <a:rPr lang="en-GB" sz="3000" dirty="0">
                <a:solidFill>
                  <a:schemeClr val="tx2">
                    <a:lumMod val="50000"/>
                  </a:schemeClr>
                </a:solidFill>
              </a:rPr>
              <a:t>Week 11, T1 (2022/23)</a:t>
            </a:r>
          </a:p>
          <a:p>
            <a:r>
              <a:rPr lang="en-GB" sz="3000" dirty="0" err="1">
                <a:solidFill>
                  <a:schemeClr val="tx2">
                    <a:lumMod val="50000"/>
                  </a:schemeClr>
                </a:solidFill>
              </a:rPr>
              <a:t>Dr.</a:t>
            </a:r>
            <a:r>
              <a:rPr lang="en-GB" sz="3000" dirty="0">
                <a:solidFill>
                  <a:schemeClr val="tx2">
                    <a:lumMod val="50000"/>
                  </a:schemeClr>
                </a:solidFill>
              </a:rPr>
              <a:t> Silvia Milano – University of Exeter</a:t>
            </a:r>
          </a:p>
        </p:txBody>
      </p:sp>
      <p:cxnSp>
        <p:nvCxnSpPr>
          <p:cNvPr id="5" name="Straight Connector 4">
            <a:extLst>
              <a:ext uri="{FF2B5EF4-FFF2-40B4-BE49-F238E27FC236}">
                <a16:creationId xmlns:a16="http://schemas.microsoft.com/office/drawing/2014/main" id="{A481D1AB-F9DA-5E42-85A5-53E7BB25E532}"/>
              </a:ext>
            </a:extLst>
          </p:cNvPr>
          <p:cNvCxnSpPr>
            <a:cxnSpLocks/>
          </p:cNvCxnSpPr>
          <p:nvPr/>
        </p:nvCxnSpPr>
        <p:spPr>
          <a:xfrm>
            <a:off x="3472721" y="3509963"/>
            <a:ext cx="5246558" cy="0"/>
          </a:xfrm>
          <a:prstGeom prst="line">
            <a:avLst/>
          </a:prstGeom>
          <a:ln w="412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298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err="1">
                <a:solidFill>
                  <a:schemeClr val="tx2">
                    <a:lumMod val="50000"/>
                  </a:schemeClr>
                </a:solidFill>
              </a:rPr>
              <a:t>Principlism</a:t>
            </a:r>
            <a:endParaRPr lang="en-GB" dirty="0">
              <a:solidFill>
                <a:schemeClr val="tx2">
                  <a:lumMod val="50000"/>
                </a:schemeClr>
              </a:solidFill>
            </a:endParaRP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endParaRPr lang="en-GB" dirty="0">
              <a:solidFill>
                <a:schemeClr val="tx2">
                  <a:lumMod val="50000"/>
                </a:schemeClr>
              </a:solidFill>
              <a:sym typeface="Wingdings" pitchFamily="2" charset="2"/>
            </a:endParaRPr>
          </a:p>
          <a:p>
            <a:r>
              <a:rPr lang="en-GB" dirty="0" err="1">
                <a:solidFill>
                  <a:schemeClr val="tx2">
                    <a:lumMod val="50000"/>
                  </a:schemeClr>
                </a:solidFill>
                <a:sym typeface="Wingdings" pitchFamily="2" charset="2"/>
              </a:rPr>
              <a:t>Mittelstadt</a:t>
            </a:r>
            <a:r>
              <a:rPr lang="en-GB" dirty="0">
                <a:solidFill>
                  <a:schemeClr val="tx2">
                    <a:lumMod val="50000"/>
                  </a:schemeClr>
                </a:solidFill>
                <a:sym typeface="Wingdings" pitchFamily="2" charset="2"/>
              </a:rPr>
              <a:t>: there are barriers to the principled approach to AI ethics.   </a:t>
            </a:r>
          </a:p>
          <a:p>
            <a:endParaRPr lang="en-GB" dirty="0">
              <a:solidFill>
                <a:schemeClr val="tx2">
                  <a:lumMod val="50000"/>
                </a:schemeClr>
              </a:solidFill>
              <a:sym typeface="Wingdings" pitchFamily="2" charset="2"/>
            </a:endParaRPr>
          </a:p>
          <a:p>
            <a:r>
              <a:rPr lang="en-GB" dirty="0">
                <a:solidFill>
                  <a:schemeClr val="tx2">
                    <a:lumMod val="50000"/>
                  </a:schemeClr>
                </a:solidFill>
              </a:rPr>
              <a:t>Compared to medicine, AI development lacks </a:t>
            </a:r>
          </a:p>
          <a:p>
            <a:pPr lvl="1"/>
            <a:r>
              <a:rPr lang="en-GB" dirty="0">
                <a:solidFill>
                  <a:schemeClr val="tx2">
                    <a:lumMod val="50000"/>
                  </a:schemeClr>
                </a:solidFill>
              </a:rPr>
              <a:t>(1) common aims and fiduciary duties, </a:t>
            </a:r>
          </a:p>
          <a:p>
            <a:pPr lvl="1"/>
            <a:r>
              <a:rPr lang="en-GB" dirty="0">
                <a:solidFill>
                  <a:schemeClr val="tx2">
                    <a:lumMod val="50000"/>
                  </a:schemeClr>
                </a:solidFill>
              </a:rPr>
              <a:t>(2) professional history and norms, </a:t>
            </a:r>
          </a:p>
          <a:p>
            <a:pPr lvl="1"/>
            <a:r>
              <a:rPr lang="en-GB" dirty="0">
                <a:solidFill>
                  <a:schemeClr val="tx2">
                    <a:lumMod val="50000"/>
                  </a:schemeClr>
                </a:solidFill>
              </a:rPr>
              <a:t>(3) proven methods to translate principles into practice, and </a:t>
            </a:r>
          </a:p>
          <a:p>
            <a:pPr lvl="1"/>
            <a:r>
              <a:rPr lang="en-GB" dirty="0">
                <a:solidFill>
                  <a:schemeClr val="tx2">
                    <a:lumMod val="50000"/>
                  </a:schemeClr>
                </a:solidFill>
              </a:rPr>
              <a:t>(4) robust legal and professional accountability mechanisms.</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416140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err="1">
                <a:solidFill>
                  <a:schemeClr val="tx2">
                    <a:lumMod val="50000"/>
                  </a:schemeClr>
                </a:solidFill>
              </a:rPr>
              <a:t>Principlism</a:t>
            </a:r>
            <a:endParaRPr lang="en-GB" dirty="0">
              <a:solidFill>
                <a:schemeClr val="tx2">
                  <a:lumMod val="50000"/>
                </a:schemeClr>
              </a:solidFill>
            </a:endParaRP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endParaRPr lang="en-GB" dirty="0">
              <a:solidFill>
                <a:schemeClr val="tx2">
                  <a:lumMod val="50000"/>
                </a:schemeClr>
              </a:solidFill>
              <a:sym typeface="Wingdings" pitchFamily="2" charset="2"/>
            </a:endParaRPr>
          </a:p>
          <a:p>
            <a:r>
              <a:rPr lang="en-GB" b="1" dirty="0">
                <a:solidFill>
                  <a:srgbClr val="FF0000"/>
                </a:solidFill>
              </a:rPr>
              <a:t>(1) common aims and fiduciary duties</a:t>
            </a:r>
          </a:p>
          <a:p>
            <a:endParaRPr lang="en-GB" dirty="0">
              <a:solidFill>
                <a:schemeClr val="tx2">
                  <a:lumMod val="50000"/>
                </a:schemeClr>
              </a:solidFill>
            </a:endParaRPr>
          </a:p>
          <a:p>
            <a:r>
              <a:rPr lang="en-GB" dirty="0">
                <a:solidFill>
                  <a:schemeClr val="tx2">
                    <a:lumMod val="50000"/>
                  </a:schemeClr>
                </a:solidFill>
              </a:rPr>
              <a:t>Medicine is guided by the aim to promote the patient’s health</a:t>
            </a:r>
          </a:p>
          <a:p>
            <a:r>
              <a:rPr lang="en-GB" dirty="0">
                <a:solidFill>
                  <a:schemeClr val="tx2">
                    <a:lumMod val="50000"/>
                  </a:schemeClr>
                </a:solidFill>
              </a:rPr>
              <a:t>What is the aim of data science? </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65662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err="1">
                <a:solidFill>
                  <a:schemeClr val="tx2">
                    <a:lumMod val="50000"/>
                  </a:schemeClr>
                </a:solidFill>
              </a:rPr>
              <a:t>Principlism</a:t>
            </a:r>
            <a:endParaRPr lang="en-GB" dirty="0">
              <a:solidFill>
                <a:schemeClr val="tx2">
                  <a:lumMod val="50000"/>
                </a:schemeClr>
              </a:solidFill>
            </a:endParaRP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fontScale="92500" lnSpcReduction="10000"/>
          </a:bodyPr>
          <a:lstStyle/>
          <a:p>
            <a:endParaRPr lang="en-GB" dirty="0">
              <a:solidFill>
                <a:schemeClr val="tx2">
                  <a:lumMod val="50000"/>
                </a:schemeClr>
              </a:solidFill>
              <a:sym typeface="Wingdings" pitchFamily="2" charset="2"/>
            </a:endParaRPr>
          </a:p>
          <a:p>
            <a:r>
              <a:rPr lang="en-GB" b="1" dirty="0">
                <a:solidFill>
                  <a:srgbClr val="FF0000"/>
                </a:solidFill>
              </a:rPr>
              <a:t>(2) professional history and norms</a:t>
            </a:r>
          </a:p>
          <a:p>
            <a:endParaRPr lang="en-GB" dirty="0">
              <a:solidFill>
                <a:schemeClr val="tx2">
                  <a:lumMod val="50000"/>
                </a:schemeClr>
              </a:solidFill>
            </a:endParaRPr>
          </a:p>
          <a:p>
            <a:r>
              <a:rPr lang="en-GB" dirty="0">
                <a:solidFill>
                  <a:schemeClr val="tx2">
                    <a:lumMod val="50000"/>
                  </a:schemeClr>
                </a:solidFill>
              </a:rPr>
              <a:t>Reducing the field to a single vocation or type of expertise would be an oversimplification.</a:t>
            </a:r>
          </a:p>
          <a:p>
            <a:r>
              <a:rPr lang="en-GB" dirty="0">
                <a:solidFill>
                  <a:schemeClr val="tx2">
                    <a:lumMod val="50000"/>
                  </a:schemeClr>
                </a:solidFill>
              </a:rPr>
              <a:t>Systems are opaque, and no single person has a clear understanding and responsibility</a:t>
            </a:r>
          </a:p>
          <a:p>
            <a:r>
              <a:rPr lang="en-GB" dirty="0">
                <a:solidFill>
                  <a:schemeClr val="tx2">
                    <a:lumMod val="50000"/>
                  </a:schemeClr>
                </a:solidFill>
              </a:rPr>
              <a:t>Presence of conflicting stakeholder interests</a:t>
            </a:r>
          </a:p>
          <a:p>
            <a:endParaRPr lang="en-GB" dirty="0">
              <a:solidFill>
                <a:schemeClr val="tx2">
                  <a:lumMod val="50000"/>
                </a:schemeClr>
              </a:solidFill>
            </a:endParaRPr>
          </a:p>
          <a:p>
            <a:r>
              <a:rPr lang="en-GB" b="1" dirty="0">
                <a:solidFill>
                  <a:schemeClr val="tx2">
                    <a:lumMod val="50000"/>
                  </a:schemeClr>
                </a:solidFill>
                <a:highlight>
                  <a:srgbClr val="FFFF00"/>
                </a:highlight>
              </a:rPr>
              <a:t>Vague statements of principles hide political and ethical conflict</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74734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err="1">
                <a:solidFill>
                  <a:schemeClr val="tx2">
                    <a:lumMod val="50000"/>
                  </a:schemeClr>
                </a:solidFill>
              </a:rPr>
              <a:t>Principlism</a:t>
            </a:r>
            <a:endParaRPr lang="en-GB" dirty="0">
              <a:solidFill>
                <a:schemeClr val="tx2">
                  <a:lumMod val="50000"/>
                </a:schemeClr>
              </a:solidFill>
            </a:endParaRP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fontScale="92500" lnSpcReduction="20000"/>
          </a:bodyPr>
          <a:lstStyle/>
          <a:p>
            <a:endParaRPr lang="en-GB" dirty="0">
              <a:solidFill>
                <a:schemeClr val="tx2">
                  <a:lumMod val="50000"/>
                </a:schemeClr>
              </a:solidFill>
              <a:sym typeface="Wingdings" pitchFamily="2" charset="2"/>
            </a:endParaRPr>
          </a:p>
          <a:p>
            <a:r>
              <a:rPr lang="en-GB" b="1" dirty="0">
                <a:solidFill>
                  <a:srgbClr val="FF0000"/>
                </a:solidFill>
              </a:rPr>
              <a:t>(3) proven methods to translate principles into practice</a:t>
            </a:r>
          </a:p>
          <a:p>
            <a:endParaRPr lang="en-GB" dirty="0">
              <a:solidFill>
                <a:schemeClr val="tx2">
                  <a:lumMod val="50000"/>
                </a:schemeClr>
              </a:solidFill>
            </a:endParaRPr>
          </a:p>
          <a:p>
            <a:r>
              <a:rPr lang="en-GB" dirty="0">
                <a:solidFill>
                  <a:schemeClr val="tx2">
                    <a:lumMod val="50000"/>
                  </a:schemeClr>
                </a:solidFill>
              </a:rPr>
              <a:t>High-level principles do not feature explicitly in clinical decision-making</a:t>
            </a:r>
          </a:p>
          <a:p>
            <a:r>
              <a:rPr lang="en-GB" dirty="0">
                <a:solidFill>
                  <a:schemeClr val="tx2">
                    <a:lumMod val="50000"/>
                  </a:schemeClr>
                </a:solidFill>
              </a:rPr>
              <a:t>This is bound by institutional policies</a:t>
            </a:r>
          </a:p>
          <a:p>
            <a:pPr lvl="1"/>
            <a:r>
              <a:rPr lang="en-GB" dirty="0">
                <a:solidFill>
                  <a:schemeClr val="tx2">
                    <a:lumMod val="50000"/>
                  </a:schemeClr>
                </a:solidFill>
              </a:rPr>
              <a:t>Examples: checklists, local guidelines… </a:t>
            </a:r>
          </a:p>
          <a:p>
            <a:pPr lvl="1"/>
            <a:endParaRPr lang="en-GB" dirty="0">
              <a:solidFill>
                <a:schemeClr val="tx2">
                  <a:lumMod val="50000"/>
                </a:schemeClr>
              </a:solidFill>
            </a:endParaRPr>
          </a:p>
          <a:p>
            <a:r>
              <a:rPr lang="en-GB" dirty="0">
                <a:solidFill>
                  <a:schemeClr val="tx2">
                    <a:lumMod val="50000"/>
                  </a:schemeClr>
                </a:solidFill>
              </a:rPr>
              <a:t>Translation from high-level principles to practical norms is highly contextual, must be justified at every step. </a:t>
            </a:r>
          </a:p>
          <a:p>
            <a:r>
              <a:rPr lang="en-GB" dirty="0">
                <a:solidFill>
                  <a:schemeClr val="tx2">
                    <a:lumMod val="50000"/>
                  </a:schemeClr>
                </a:solidFill>
              </a:rPr>
              <a:t>In data work, there is no comparable empirically-proven methods to translate principles into practice.</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39528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err="1">
                <a:solidFill>
                  <a:schemeClr val="tx2">
                    <a:lumMod val="50000"/>
                  </a:schemeClr>
                </a:solidFill>
              </a:rPr>
              <a:t>Principlism</a:t>
            </a:r>
            <a:endParaRPr lang="en-GB" dirty="0">
              <a:solidFill>
                <a:schemeClr val="tx2">
                  <a:lumMod val="50000"/>
                </a:schemeClr>
              </a:solidFill>
            </a:endParaRP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endParaRPr lang="en-GB" dirty="0">
              <a:solidFill>
                <a:schemeClr val="tx2">
                  <a:lumMod val="50000"/>
                </a:schemeClr>
              </a:solidFill>
              <a:sym typeface="Wingdings" pitchFamily="2" charset="2"/>
            </a:endParaRPr>
          </a:p>
          <a:p>
            <a:r>
              <a:rPr lang="en-GB" b="1" dirty="0">
                <a:solidFill>
                  <a:srgbClr val="FF0000"/>
                </a:solidFill>
              </a:rPr>
              <a:t>(4) robust legal and professional accountability mechanisms.</a:t>
            </a:r>
          </a:p>
          <a:p>
            <a:endParaRPr lang="en-GB" dirty="0">
              <a:solidFill>
                <a:schemeClr val="tx2">
                  <a:lumMod val="50000"/>
                </a:schemeClr>
              </a:solidFill>
            </a:endParaRPr>
          </a:p>
          <a:p>
            <a:r>
              <a:rPr lang="en-GB" dirty="0">
                <a:solidFill>
                  <a:schemeClr val="tx2">
                    <a:lumMod val="50000"/>
                  </a:schemeClr>
                </a:solidFill>
              </a:rPr>
              <a:t>Doctors are bound by legal standards and codes of conduct upheld by professional organisations.</a:t>
            </a:r>
          </a:p>
          <a:p>
            <a:endParaRPr lang="en-GB" dirty="0">
              <a:solidFill>
                <a:schemeClr val="tx2">
                  <a:lumMod val="50000"/>
                </a:schemeClr>
              </a:solidFill>
            </a:endParaRPr>
          </a:p>
          <a:p>
            <a:r>
              <a:rPr lang="en-GB" dirty="0">
                <a:solidFill>
                  <a:schemeClr val="tx2">
                    <a:lumMod val="50000"/>
                  </a:schemeClr>
                </a:solidFill>
              </a:rPr>
              <a:t>There is no equivalent professional body for data scientists.</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93567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err="1">
                <a:solidFill>
                  <a:schemeClr val="tx2">
                    <a:lumMod val="50000"/>
                  </a:schemeClr>
                </a:solidFill>
              </a:rPr>
              <a:t>Principlism</a:t>
            </a:r>
            <a:endParaRPr lang="en-GB" dirty="0">
              <a:solidFill>
                <a:schemeClr val="tx2">
                  <a:lumMod val="50000"/>
                </a:schemeClr>
              </a:solidFill>
            </a:endParaRP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pPr marL="0" indent="0">
              <a:buNone/>
            </a:pPr>
            <a:r>
              <a:rPr lang="en-GB" dirty="0">
                <a:solidFill>
                  <a:schemeClr val="tx2">
                    <a:lumMod val="50000"/>
                  </a:schemeClr>
                </a:solidFill>
              </a:rPr>
              <a:t>If </a:t>
            </a:r>
            <a:r>
              <a:rPr lang="en-GB" dirty="0" err="1">
                <a:solidFill>
                  <a:schemeClr val="tx2">
                    <a:lumMod val="50000"/>
                  </a:schemeClr>
                </a:solidFill>
              </a:rPr>
              <a:t>principlism</a:t>
            </a:r>
            <a:r>
              <a:rPr lang="en-GB" dirty="0">
                <a:solidFill>
                  <a:schemeClr val="tx2">
                    <a:lumMod val="50000"/>
                  </a:schemeClr>
                </a:solidFill>
              </a:rPr>
              <a:t> is not a satisfactory approach to data ethics, </a:t>
            </a:r>
            <a:r>
              <a:rPr lang="en-GB" i="1" dirty="0">
                <a:solidFill>
                  <a:schemeClr val="tx2">
                    <a:lumMod val="50000"/>
                  </a:schemeClr>
                </a:solidFill>
              </a:rPr>
              <a:t>what then</a:t>
            </a:r>
            <a:r>
              <a:rPr lang="en-GB" dirty="0">
                <a:solidFill>
                  <a:schemeClr val="tx2">
                    <a:lumMod val="50000"/>
                  </a:schemeClr>
                </a:solidFill>
              </a:rPr>
              <a:t>?</a:t>
            </a:r>
          </a:p>
          <a:p>
            <a:endParaRPr lang="en-GB" dirty="0">
              <a:solidFill>
                <a:schemeClr val="tx2">
                  <a:lumMod val="50000"/>
                </a:schemeClr>
              </a:solidFill>
            </a:endParaRPr>
          </a:p>
          <a:p>
            <a:r>
              <a:rPr lang="en-GB" dirty="0">
                <a:solidFill>
                  <a:schemeClr val="tx2">
                    <a:lumMod val="50000"/>
                  </a:schemeClr>
                </a:solidFill>
              </a:rPr>
              <a:t>Clearly define sustainable pathways to impact</a:t>
            </a:r>
          </a:p>
          <a:p>
            <a:r>
              <a:rPr lang="en-GB" dirty="0">
                <a:solidFill>
                  <a:schemeClr val="tx2">
                    <a:lumMod val="50000"/>
                  </a:schemeClr>
                </a:solidFill>
              </a:rPr>
              <a:t>Support bottom-up AI ethics in the private sector</a:t>
            </a:r>
          </a:p>
          <a:p>
            <a:r>
              <a:rPr lang="en-GB" dirty="0">
                <a:solidFill>
                  <a:schemeClr val="tx2">
                    <a:lumMod val="50000"/>
                  </a:schemeClr>
                </a:solidFill>
              </a:rPr>
              <a:t>License developers of high-risk AI</a:t>
            </a:r>
          </a:p>
          <a:p>
            <a:r>
              <a:rPr lang="en-GB" dirty="0">
                <a:solidFill>
                  <a:schemeClr val="tx2">
                    <a:lumMod val="50000"/>
                  </a:schemeClr>
                </a:solidFill>
              </a:rPr>
              <a:t>Shift from professional ethics to organizational ethics.</a:t>
            </a:r>
          </a:p>
          <a:p>
            <a:r>
              <a:rPr lang="en-GB" b="1" dirty="0">
                <a:solidFill>
                  <a:srgbClr val="FF0000"/>
                </a:solidFill>
              </a:rPr>
              <a:t>Pursue ethics as a process, not technological solutionism</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21968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AI Ethics as a process</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lnSpcReduction="10000"/>
          </a:bodyPr>
          <a:lstStyle/>
          <a:p>
            <a:pPr marL="0" indent="0" algn="ctr">
              <a:lnSpc>
                <a:spcPct val="110000"/>
              </a:lnSpc>
              <a:buNone/>
            </a:pPr>
            <a:r>
              <a:rPr lang="en-GB" dirty="0">
                <a:solidFill>
                  <a:schemeClr val="accent2">
                    <a:lumMod val="50000"/>
                  </a:schemeClr>
                </a:solidFill>
                <a:sym typeface="Wingdings" pitchFamily="2" charset="2"/>
              </a:rPr>
              <a:t>Ethics is not meant to be easy or formulaic. Intractable principled disagreements should be expected and welcomed, as they reflect both serious ethical consideration and diversity of thought. They do not represent failure, and do not need to be ‘solved’. Ethics is a process, not a destination. The real work of AI ethics begins now: to translate and implement our lofty principles, and in doing so to begin to understand the real ethical challenges of AI. </a:t>
            </a:r>
          </a:p>
          <a:p>
            <a:pPr marL="0" indent="0" algn="r">
              <a:lnSpc>
                <a:spcPct val="110000"/>
              </a:lnSpc>
              <a:buNone/>
            </a:pPr>
            <a:endParaRPr lang="en-GB" dirty="0">
              <a:solidFill>
                <a:schemeClr val="accent2">
                  <a:lumMod val="50000"/>
                </a:schemeClr>
              </a:solidFill>
              <a:sym typeface="Wingdings" pitchFamily="2" charset="2"/>
            </a:endParaRPr>
          </a:p>
          <a:p>
            <a:pPr marL="0" indent="0" algn="r">
              <a:lnSpc>
                <a:spcPct val="110000"/>
              </a:lnSpc>
              <a:buNone/>
            </a:pPr>
            <a:r>
              <a:rPr lang="en-GB" dirty="0">
                <a:solidFill>
                  <a:schemeClr val="bg2">
                    <a:lumMod val="25000"/>
                  </a:schemeClr>
                </a:solidFill>
                <a:sym typeface="Wingdings" pitchFamily="2" charset="2"/>
              </a:rPr>
              <a:t>(</a:t>
            </a:r>
            <a:r>
              <a:rPr lang="en-GB" dirty="0" err="1">
                <a:solidFill>
                  <a:schemeClr val="bg2">
                    <a:lumMod val="25000"/>
                  </a:schemeClr>
                </a:solidFill>
                <a:sym typeface="Wingdings" pitchFamily="2" charset="2"/>
              </a:rPr>
              <a:t>Mittelstadt</a:t>
            </a:r>
            <a:r>
              <a:rPr lang="en-GB" dirty="0">
                <a:solidFill>
                  <a:schemeClr val="bg2">
                    <a:lumMod val="25000"/>
                  </a:schemeClr>
                </a:solidFill>
                <a:sym typeface="Wingdings" pitchFamily="2" charset="2"/>
              </a:rPr>
              <a:t> 2019, p. 5)</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69372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4" name="Title 3">
            <a:extLst>
              <a:ext uri="{FF2B5EF4-FFF2-40B4-BE49-F238E27FC236}">
                <a16:creationId xmlns:a16="http://schemas.microsoft.com/office/drawing/2014/main" id="{22FC1A89-E567-4EDE-94CA-578D058F868B}"/>
              </a:ext>
            </a:extLst>
          </p:cNvPr>
          <p:cNvSpPr>
            <a:spLocks noGrp="1"/>
          </p:cNvSpPr>
          <p:nvPr>
            <p:ph type="title"/>
          </p:nvPr>
        </p:nvSpPr>
        <p:spPr/>
        <p:txBody>
          <a:bodyPr/>
          <a:lstStyle/>
          <a:p>
            <a:r>
              <a:rPr lang="en-GB" dirty="0"/>
              <a:t>This week</a:t>
            </a:r>
          </a:p>
        </p:txBody>
      </p:sp>
      <p:sp>
        <p:nvSpPr>
          <p:cNvPr id="7" name="Content Placeholder 6">
            <a:extLst>
              <a:ext uri="{FF2B5EF4-FFF2-40B4-BE49-F238E27FC236}">
                <a16:creationId xmlns:a16="http://schemas.microsoft.com/office/drawing/2014/main" id="{636669A8-759E-4988-B96C-DD04736EA762}"/>
              </a:ext>
            </a:extLst>
          </p:cNvPr>
          <p:cNvSpPr>
            <a:spLocks noGrp="1"/>
          </p:cNvSpPr>
          <p:nvPr>
            <p:ph idx="1"/>
          </p:nvPr>
        </p:nvSpPr>
        <p:spPr/>
        <p:txBody>
          <a:bodyPr>
            <a:normAutofit/>
          </a:bodyPr>
          <a:lstStyle/>
          <a:p>
            <a:endParaRPr lang="en-GB" b="1" dirty="0">
              <a:solidFill>
                <a:srgbClr val="00B050"/>
              </a:solidFill>
            </a:endParaRPr>
          </a:p>
          <a:p>
            <a:r>
              <a:rPr lang="en-GB" b="1" dirty="0">
                <a:solidFill>
                  <a:schemeClr val="bg1">
                    <a:lumMod val="85000"/>
                  </a:schemeClr>
                </a:solidFill>
              </a:rPr>
              <a:t>AI Ethics principles </a:t>
            </a:r>
            <a:r>
              <a:rPr lang="en-GB" b="1" i="1" dirty="0">
                <a:solidFill>
                  <a:schemeClr val="bg1">
                    <a:lumMod val="85000"/>
                  </a:schemeClr>
                </a:solidFill>
              </a:rPr>
              <a:t>vs</a:t>
            </a:r>
            <a:r>
              <a:rPr lang="en-GB" b="1" dirty="0">
                <a:solidFill>
                  <a:schemeClr val="bg1">
                    <a:lumMod val="85000"/>
                  </a:schemeClr>
                </a:solidFill>
              </a:rPr>
              <a:t> practice</a:t>
            </a:r>
          </a:p>
          <a:p>
            <a:pPr lvl="1"/>
            <a:r>
              <a:rPr lang="en-GB" dirty="0">
                <a:solidFill>
                  <a:schemeClr val="bg1">
                    <a:lumMod val="85000"/>
                  </a:schemeClr>
                </a:solidFill>
              </a:rPr>
              <a:t>Hippocratic oath</a:t>
            </a:r>
          </a:p>
          <a:p>
            <a:pPr lvl="1"/>
            <a:r>
              <a:rPr lang="en-GB" dirty="0" err="1">
                <a:solidFill>
                  <a:schemeClr val="bg1">
                    <a:lumMod val="85000"/>
                  </a:schemeClr>
                </a:solidFill>
              </a:rPr>
              <a:t>Principlism</a:t>
            </a:r>
            <a:endParaRPr lang="en-GB" dirty="0">
              <a:solidFill>
                <a:schemeClr val="bg1">
                  <a:lumMod val="85000"/>
                </a:schemeClr>
              </a:solidFill>
            </a:endParaRPr>
          </a:p>
          <a:p>
            <a:pPr lvl="1"/>
            <a:r>
              <a:rPr lang="en-GB" dirty="0">
                <a:solidFill>
                  <a:schemeClr val="bg1">
                    <a:lumMod val="85000"/>
                  </a:schemeClr>
                </a:solidFill>
              </a:rPr>
              <a:t>What next? AI ethics as practice</a:t>
            </a:r>
          </a:p>
          <a:p>
            <a:pPr lvl="1"/>
            <a:endParaRPr lang="en-GB" dirty="0"/>
          </a:p>
          <a:p>
            <a:r>
              <a:rPr lang="en-GB" b="1" dirty="0">
                <a:solidFill>
                  <a:srgbClr val="00B0F0"/>
                </a:solidFill>
              </a:rPr>
              <a:t>Technology and the examined life</a:t>
            </a:r>
            <a:r>
              <a:rPr lang="en-GB" dirty="0"/>
              <a:t> </a:t>
            </a:r>
          </a:p>
          <a:p>
            <a:pPr lvl="1"/>
            <a:r>
              <a:rPr lang="en-GB" dirty="0"/>
              <a:t>Transparency</a:t>
            </a:r>
          </a:p>
          <a:p>
            <a:pPr lvl="1"/>
            <a:r>
              <a:rPr lang="en-GB" dirty="0"/>
              <a:t>The examined self</a:t>
            </a:r>
          </a:p>
          <a:p>
            <a:pPr lvl="1"/>
            <a:r>
              <a:rPr lang="en-GB" dirty="0"/>
              <a:t>Moral nudges</a:t>
            </a:r>
          </a:p>
          <a:p>
            <a:pPr lvl="1"/>
            <a:endParaRPr lang="en-GB" b="1" dirty="0">
              <a:solidFill>
                <a:schemeClr val="tx2">
                  <a:lumMod val="75000"/>
                </a:schemeClr>
              </a:solidFill>
            </a:endParaRPr>
          </a:p>
        </p:txBody>
      </p:sp>
    </p:spTree>
    <p:extLst>
      <p:ext uri="{BB962C8B-B14F-4D97-AF65-F5344CB8AC3E}">
        <p14:creationId xmlns:p14="http://schemas.microsoft.com/office/powerpoint/2010/main" val="4073632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Virtue and flourishing</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r>
              <a:rPr lang="en-GB" dirty="0">
                <a:solidFill>
                  <a:schemeClr val="tx2">
                    <a:lumMod val="50000"/>
                  </a:schemeClr>
                </a:solidFill>
              </a:rPr>
              <a:t>Virtue ethics: what constitutes the good life? </a:t>
            </a:r>
          </a:p>
          <a:p>
            <a:r>
              <a:rPr lang="en-GB" dirty="0">
                <a:solidFill>
                  <a:schemeClr val="tx2">
                    <a:lumMod val="50000"/>
                  </a:schemeClr>
                </a:solidFill>
              </a:rPr>
              <a:t>Human flourishing requires exercising virtue. </a:t>
            </a:r>
          </a:p>
          <a:p>
            <a:endParaRPr lang="en-GB" dirty="0">
              <a:solidFill>
                <a:schemeClr val="tx2">
                  <a:lumMod val="50000"/>
                </a:schemeClr>
              </a:solidFill>
            </a:endParaRPr>
          </a:p>
          <a:p>
            <a:r>
              <a:rPr lang="en-GB" dirty="0">
                <a:solidFill>
                  <a:schemeClr val="tx2">
                    <a:lumMod val="50000"/>
                  </a:schemeClr>
                </a:solidFill>
              </a:rPr>
              <a:t>This is only possible through self-examination. </a:t>
            </a:r>
          </a:p>
          <a:p>
            <a:r>
              <a:rPr lang="en-GB" dirty="0">
                <a:solidFill>
                  <a:srgbClr val="FF0000"/>
                </a:solidFill>
              </a:rPr>
              <a:t>Ideal of the </a:t>
            </a:r>
            <a:r>
              <a:rPr lang="en-GB" b="1" dirty="0">
                <a:solidFill>
                  <a:srgbClr val="FF0000"/>
                </a:solidFill>
              </a:rPr>
              <a:t>cultivated self</a:t>
            </a:r>
            <a:r>
              <a:rPr lang="en-GB" dirty="0">
                <a:solidFill>
                  <a:schemeClr val="tx2">
                    <a:lumMod val="50000"/>
                  </a:schemeClr>
                </a:solidFill>
              </a:rPr>
              <a:t>: an examined life is a good life.</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5283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Virtue in the Panopticon</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5764481" cy="4229360"/>
          </a:xfrm>
        </p:spPr>
        <p:txBody>
          <a:bodyPr>
            <a:normAutofit lnSpcReduction="10000"/>
          </a:bodyPr>
          <a:lstStyle/>
          <a:p>
            <a:r>
              <a:rPr lang="en-GB" i="1" dirty="0">
                <a:solidFill>
                  <a:schemeClr val="tx2">
                    <a:lumMod val="50000"/>
                  </a:schemeClr>
                </a:solidFill>
                <a:sym typeface="Wingdings" pitchFamily="2" charset="2"/>
              </a:rPr>
              <a:t>Dataveillance: </a:t>
            </a:r>
          </a:p>
          <a:p>
            <a:pPr lvl="1"/>
            <a:r>
              <a:rPr lang="en-GB" dirty="0">
                <a:solidFill>
                  <a:schemeClr val="tx2">
                    <a:lumMod val="50000"/>
                  </a:schemeClr>
                </a:solidFill>
                <a:sym typeface="Wingdings" pitchFamily="2" charset="2"/>
              </a:rPr>
              <a:t>all aspects of our lives are increasingly  quantified</a:t>
            </a:r>
          </a:p>
          <a:p>
            <a:pPr lvl="1"/>
            <a:r>
              <a:rPr lang="en-GB" dirty="0">
                <a:solidFill>
                  <a:schemeClr val="tx2">
                    <a:lumMod val="50000"/>
                  </a:schemeClr>
                </a:solidFill>
                <a:sym typeface="Wingdings" pitchFamily="2" charset="2"/>
              </a:rPr>
              <a:t>Everything is stored somewhere and linkable to other data</a:t>
            </a:r>
          </a:p>
          <a:p>
            <a:pPr lvl="1"/>
            <a:r>
              <a:rPr lang="en-GB" dirty="0">
                <a:solidFill>
                  <a:schemeClr val="tx2">
                    <a:lumMod val="50000"/>
                  </a:schemeClr>
                </a:solidFill>
                <a:sym typeface="Wingdings" pitchFamily="2" charset="2"/>
              </a:rPr>
              <a:t>Increasing process of datafication means increasing transparency</a:t>
            </a:r>
          </a:p>
          <a:p>
            <a:pPr lvl="1"/>
            <a:endParaRPr lang="en-GB" i="1" dirty="0">
              <a:solidFill>
                <a:schemeClr val="tx2">
                  <a:lumMod val="50000"/>
                </a:schemeClr>
              </a:solidFill>
              <a:sym typeface="Wingdings" pitchFamily="2" charset="2"/>
            </a:endParaRPr>
          </a:p>
          <a:p>
            <a:r>
              <a:rPr lang="en-GB" dirty="0" err="1">
                <a:solidFill>
                  <a:schemeClr val="tx2">
                    <a:lumMod val="50000"/>
                  </a:schemeClr>
                </a:solidFill>
                <a:sym typeface="Wingdings" pitchFamily="2" charset="2"/>
              </a:rPr>
              <a:t>Vallor</a:t>
            </a:r>
            <a:r>
              <a:rPr lang="en-GB" dirty="0">
                <a:solidFill>
                  <a:schemeClr val="tx2">
                    <a:lumMod val="50000"/>
                  </a:schemeClr>
                </a:solidFill>
                <a:sym typeface="Wingdings" pitchFamily="2" charset="2"/>
              </a:rPr>
              <a:t> (in the reading today): how does this influence our capacity for virtue?</a:t>
            </a:r>
            <a:endParaRPr lang="en-GB" dirty="0">
              <a:solidFill>
                <a:schemeClr val="tx2">
                  <a:lumMod val="50000"/>
                </a:schemeClr>
              </a:solidFill>
            </a:endParaRP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pic>
        <p:nvPicPr>
          <p:cNvPr id="4" name="Picture 3">
            <a:extLst>
              <a:ext uri="{FF2B5EF4-FFF2-40B4-BE49-F238E27FC236}">
                <a16:creationId xmlns:a16="http://schemas.microsoft.com/office/drawing/2014/main" id="{C388B24C-F839-E5A4-B2C5-4F9D037EB8D3}"/>
              </a:ext>
            </a:extLst>
          </p:cNvPr>
          <p:cNvPicPr>
            <a:picLocks noChangeAspect="1"/>
          </p:cNvPicPr>
          <p:nvPr/>
        </p:nvPicPr>
        <p:blipFill>
          <a:blip r:embed="rId3"/>
          <a:stretch>
            <a:fillRect/>
          </a:stretch>
        </p:blipFill>
        <p:spPr>
          <a:xfrm>
            <a:off x="6697683" y="1179389"/>
            <a:ext cx="5368535" cy="5313486"/>
          </a:xfrm>
          <a:prstGeom prst="rect">
            <a:avLst/>
          </a:prstGeom>
        </p:spPr>
      </p:pic>
    </p:spTree>
    <p:extLst>
      <p:ext uri="{BB962C8B-B14F-4D97-AF65-F5344CB8AC3E}">
        <p14:creationId xmlns:p14="http://schemas.microsoft.com/office/powerpoint/2010/main" val="24668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Reminder!</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9" name="Content Placeholder 2">
            <a:extLst>
              <a:ext uri="{FF2B5EF4-FFF2-40B4-BE49-F238E27FC236}">
                <a16:creationId xmlns:a16="http://schemas.microsoft.com/office/drawing/2014/main" id="{92CE924C-FD44-4FF8-8AB4-69A8D1A14838}"/>
              </a:ext>
            </a:extLst>
          </p:cNvPr>
          <p:cNvSpPr>
            <a:spLocks noGrp="1"/>
          </p:cNvSpPr>
          <p:nvPr>
            <p:ph idx="1"/>
          </p:nvPr>
        </p:nvSpPr>
        <p:spPr>
          <a:xfrm>
            <a:off x="838200" y="1825625"/>
            <a:ext cx="10515600" cy="4351338"/>
          </a:xfrm>
        </p:spPr>
        <p:txBody>
          <a:bodyPr>
            <a:normAutofit/>
          </a:bodyPr>
          <a:lstStyle/>
          <a:p>
            <a:r>
              <a:rPr lang="en-GB" b="1" u="sng" dirty="0">
                <a:solidFill>
                  <a:srgbClr val="00B050"/>
                </a:solidFill>
              </a:rPr>
              <a:t>Summative assignment (essay) due 9 January. </a:t>
            </a:r>
          </a:p>
          <a:p>
            <a:pPr lvl="1"/>
            <a:endParaRPr lang="en-GB" dirty="0"/>
          </a:p>
          <a:p>
            <a:pPr lvl="1"/>
            <a:r>
              <a:rPr lang="en-GB" dirty="0"/>
              <a:t>100% of the final mark!</a:t>
            </a:r>
          </a:p>
          <a:p>
            <a:pPr lvl="1"/>
            <a:r>
              <a:rPr lang="en-GB" dirty="0"/>
              <a:t>Try to get feedback on essay outline from your tutors and peers.</a:t>
            </a:r>
          </a:p>
          <a:p>
            <a:pPr lvl="1"/>
            <a:endParaRPr lang="en-GB" dirty="0"/>
          </a:p>
          <a:p>
            <a:pPr lvl="1"/>
            <a:r>
              <a:rPr lang="en-GB" b="1" u="sng" dirty="0">
                <a:solidFill>
                  <a:srgbClr val="FF0000"/>
                </a:solidFill>
              </a:rPr>
              <a:t>Essay examples on ELE</a:t>
            </a:r>
          </a:p>
          <a:p>
            <a:pPr marL="457200" lvl="1" indent="0">
              <a:buNone/>
            </a:pPr>
            <a:endParaRPr lang="en-GB" dirty="0"/>
          </a:p>
          <a:p>
            <a:pPr lvl="1"/>
            <a:endParaRPr lang="en-GB" dirty="0"/>
          </a:p>
          <a:p>
            <a:pPr lvl="1"/>
            <a:r>
              <a:rPr lang="en-GB" dirty="0"/>
              <a:t>Assessment criteria: </a:t>
            </a:r>
            <a:r>
              <a:rPr lang="en-GB" dirty="0">
                <a:solidFill>
                  <a:schemeClr val="tx2">
                    <a:lumMod val="75000"/>
                  </a:schemeClr>
                </a:solidFill>
                <a:hlinkClick r:id="rId3"/>
              </a:rPr>
              <a:t>https://vle.exeter.ac.uk/course/view.php?id=9850</a:t>
            </a:r>
            <a:r>
              <a:rPr lang="en-GB" dirty="0">
                <a:solidFill>
                  <a:schemeClr val="tx2">
                    <a:lumMod val="75000"/>
                  </a:schemeClr>
                </a:solidFill>
              </a:rPr>
              <a:t> </a:t>
            </a:r>
          </a:p>
        </p:txBody>
      </p:sp>
    </p:spTree>
    <p:extLst>
      <p:ext uri="{BB962C8B-B14F-4D97-AF65-F5344CB8AC3E}">
        <p14:creationId xmlns:p14="http://schemas.microsoft.com/office/powerpoint/2010/main" val="2336656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Transparency </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r>
              <a:rPr lang="en-GB" dirty="0">
                <a:solidFill>
                  <a:schemeClr val="tx2">
                    <a:lumMod val="50000"/>
                  </a:schemeClr>
                </a:solidFill>
                <a:sym typeface="Wingdings" pitchFamily="2" charset="2"/>
              </a:rPr>
              <a:t>Individuals often give up their data freely in exchange for services</a:t>
            </a:r>
          </a:p>
          <a:p>
            <a:r>
              <a:rPr lang="en-GB" dirty="0">
                <a:solidFill>
                  <a:schemeClr val="tx2">
                    <a:lumMod val="50000"/>
                  </a:schemeClr>
                </a:solidFill>
                <a:sym typeface="Wingdings" pitchFamily="2" charset="2"/>
              </a:rPr>
              <a:t>Practices of self-surveillance (</a:t>
            </a:r>
            <a:r>
              <a:rPr lang="en-GB" dirty="0" err="1">
                <a:solidFill>
                  <a:schemeClr val="tx2">
                    <a:lumMod val="50000"/>
                  </a:schemeClr>
                </a:solidFill>
                <a:sym typeface="Wingdings" pitchFamily="2" charset="2"/>
              </a:rPr>
              <a:t>eg.</a:t>
            </a:r>
            <a:r>
              <a:rPr lang="en-GB" dirty="0">
                <a:solidFill>
                  <a:schemeClr val="tx2">
                    <a:lumMod val="50000"/>
                  </a:schemeClr>
                </a:solidFill>
                <a:sym typeface="Wingdings" pitchFamily="2" charset="2"/>
              </a:rPr>
              <a:t> Fitness trackers)</a:t>
            </a:r>
          </a:p>
          <a:p>
            <a:endParaRPr lang="en-GB" dirty="0">
              <a:solidFill>
                <a:schemeClr val="tx2">
                  <a:lumMod val="50000"/>
                </a:schemeClr>
              </a:solidFill>
              <a:sym typeface="Wingdings" pitchFamily="2" charset="2"/>
            </a:endParaRPr>
          </a:p>
          <a:p>
            <a:r>
              <a:rPr lang="en-GB" dirty="0">
                <a:solidFill>
                  <a:schemeClr val="tx2">
                    <a:lumMod val="50000"/>
                  </a:schemeClr>
                </a:solidFill>
                <a:sym typeface="Wingdings" pitchFamily="2" charset="2"/>
              </a:rPr>
              <a:t>Not only individuals are watched, but also institutions</a:t>
            </a:r>
          </a:p>
          <a:p>
            <a:pPr lvl="1"/>
            <a:r>
              <a:rPr lang="en-GB" dirty="0">
                <a:solidFill>
                  <a:schemeClr val="tx2">
                    <a:lumMod val="50000"/>
                  </a:schemeClr>
                </a:solidFill>
                <a:sym typeface="Wingdings" pitchFamily="2" charset="2"/>
              </a:rPr>
              <a:t>Whistleblowing and data leaks</a:t>
            </a:r>
          </a:p>
          <a:p>
            <a:pPr lvl="1"/>
            <a:r>
              <a:rPr lang="en-GB" dirty="0">
                <a:solidFill>
                  <a:schemeClr val="tx2">
                    <a:lumMod val="50000"/>
                  </a:schemeClr>
                </a:solidFill>
                <a:sym typeface="Wingdings" pitchFamily="2" charset="2"/>
              </a:rPr>
              <a:t>Increasing push for transparency</a:t>
            </a:r>
          </a:p>
          <a:p>
            <a:endParaRPr lang="en-GB" dirty="0">
              <a:solidFill>
                <a:schemeClr val="tx2">
                  <a:lumMod val="50000"/>
                </a:schemeClr>
              </a:solidFill>
              <a:sym typeface="Wingdings" pitchFamily="2" charset="2"/>
            </a:endParaRPr>
          </a:p>
          <a:p>
            <a:r>
              <a:rPr lang="en-GB" b="1" dirty="0">
                <a:solidFill>
                  <a:srgbClr val="FF0000"/>
                </a:solidFill>
                <a:sym typeface="Wingdings" pitchFamily="2" charset="2"/>
              </a:rPr>
              <a:t>Radical transparency: </a:t>
            </a:r>
            <a:r>
              <a:rPr lang="en-GB" dirty="0">
                <a:solidFill>
                  <a:srgbClr val="FF0000"/>
                </a:solidFill>
                <a:sym typeface="Wingdings" pitchFamily="2" charset="2"/>
              </a:rPr>
              <a:t>everything is measured and public</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473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Transparency </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fontScale="85000" lnSpcReduction="10000"/>
          </a:bodyPr>
          <a:lstStyle/>
          <a:p>
            <a:endParaRPr lang="en-GB" dirty="0">
              <a:solidFill>
                <a:schemeClr val="tx2">
                  <a:lumMod val="50000"/>
                </a:schemeClr>
              </a:solidFill>
              <a:sym typeface="Wingdings" pitchFamily="2" charset="2"/>
            </a:endParaRPr>
          </a:p>
          <a:p>
            <a:r>
              <a:rPr lang="en-GB" b="1" dirty="0">
                <a:solidFill>
                  <a:srgbClr val="FF0000"/>
                </a:solidFill>
                <a:sym typeface="Wingdings" pitchFamily="2" charset="2"/>
              </a:rPr>
              <a:t>Radical transparency: </a:t>
            </a:r>
            <a:r>
              <a:rPr lang="en-GB" dirty="0">
                <a:solidFill>
                  <a:srgbClr val="FF0000"/>
                </a:solidFill>
                <a:sym typeface="Wingdings" pitchFamily="2" charset="2"/>
              </a:rPr>
              <a:t>everything is measured and public</a:t>
            </a:r>
          </a:p>
          <a:p>
            <a:endParaRPr lang="en-GB" dirty="0">
              <a:solidFill>
                <a:schemeClr val="tx1">
                  <a:lumMod val="75000"/>
                  <a:lumOff val="25000"/>
                </a:schemeClr>
              </a:solidFill>
              <a:sym typeface="Wingdings" pitchFamily="2" charset="2"/>
            </a:endParaRPr>
          </a:p>
          <a:p>
            <a:pPr>
              <a:lnSpc>
                <a:spcPct val="120000"/>
              </a:lnSpc>
            </a:pPr>
            <a:r>
              <a:rPr lang="en-GB" dirty="0">
                <a:solidFill>
                  <a:schemeClr val="tx1">
                    <a:lumMod val="75000"/>
                    <a:lumOff val="25000"/>
                  </a:schemeClr>
                </a:solidFill>
                <a:sym typeface="Wingdings" pitchFamily="2" charset="2"/>
              </a:rPr>
              <a:t>“What happens when every secret [is exposed], from who really did the work in the </a:t>
            </a:r>
            <a:r>
              <a:rPr lang="en-GB" dirty="0" err="1">
                <a:solidFill>
                  <a:schemeClr val="tx1">
                    <a:lumMod val="75000"/>
                    <a:lumOff val="25000"/>
                  </a:schemeClr>
                </a:solidFill>
                <a:sym typeface="Wingdings" pitchFamily="2" charset="2"/>
              </a:rPr>
              <a:t>oce</a:t>
            </a:r>
            <a:r>
              <a:rPr lang="en-GB" dirty="0">
                <a:solidFill>
                  <a:schemeClr val="tx1">
                    <a:lumMod val="75000"/>
                    <a:lumOff val="25000"/>
                  </a:schemeClr>
                </a:solidFill>
                <a:sym typeface="Wingdings" pitchFamily="2" charset="2"/>
              </a:rPr>
              <a:t>, to sex, to who said what, is that we get a more truthful society. … </a:t>
            </a:r>
            <a:r>
              <a:rPr lang="en-GB" i="1" dirty="0">
                <a:solidFill>
                  <a:schemeClr val="tx1">
                    <a:lumMod val="75000"/>
                    <a:lumOff val="25000"/>
                  </a:schemeClr>
                </a:solidFill>
                <a:sym typeface="Wingdings" pitchFamily="2" charset="2"/>
              </a:rPr>
              <a:t>Technology is the empowerment of more truth, and fewer things taken on faith</a:t>
            </a:r>
            <a:r>
              <a:rPr lang="en-GB" dirty="0">
                <a:solidFill>
                  <a:schemeClr val="tx1">
                    <a:lumMod val="75000"/>
                    <a:lumOff val="25000"/>
                  </a:schemeClr>
                </a:solidFill>
                <a:sym typeface="Wingdings" pitchFamily="2" charset="2"/>
              </a:rPr>
              <a:t>.”</a:t>
            </a:r>
          </a:p>
          <a:p>
            <a:pPr lvl="2">
              <a:lnSpc>
                <a:spcPct val="120000"/>
              </a:lnSpc>
            </a:pPr>
            <a:r>
              <a:rPr lang="en-GB" dirty="0">
                <a:solidFill>
                  <a:schemeClr val="tx1">
                    <a:lumMod val="75000"/>
                    <a:lumOff val="25000"/>
                  </a:schemeClr>
                </a:solidFill>
                <a:sym typeface="Wingdings" pitchFamily="2" charset="2"/>
              </a:rPr>
              <a:t>(David Friedberg, CEO of a big data analytics firm owned by Monsanto, as quoted by </a:t>
            </a:r>
            <a:r>
              <a:rPr lang="en-GB" dirty="0" err="1">
                <a:solidFill>
                  <a:schemeClr val="tx1">
                    <a:lumMod val="75000"/>
                    <a:lumOff val="25000"/>
                  </a:schemeClr>
                </a:solidFill>
                <a:sym typeface="Wingdings" pitchFamily="2" charset="2"/>
              </a:rPr>
              <a:t>Vallor</a:t>
            </a:r>
            <a:r>
              <a:rPr lang="en-GB" dirty="0">
                <a:solidFill>
                  <a:schemeClr val="tx1">
                    <a:lumMod val="75000"/>
                    <a:lumOff val="25000"/>
                  </a:schemeClr>
                </a:solidFill>
                <a:sym typeface="Wingdings" pitchFamily="2" charset="2"/>
              </a:rPr>
              <a:t>, emphasis added)</a:t>
            </a:r>
          </a:p>
          <a:p>
            <a:endParaRPr lang="en-GB" dirty="0">
              <a:solidFill>
                <a:schemeClr val="tx1">
                  <a:lumMod val="75000"/>
                  <a:lumOff val="25000"/>
                </a:schemeClr>
              </a:solidFill>
              <a:sym typeface="Wingdings" pitchFamily="2" charset="2"/>
            </a:endParaRPr>
          </a:p>
          <a:p>
            <a:r>
              <a:rPr lang="en-GB" dirty="0">
                <a:solidFill>
                  <a:schemeClr val="tx1">
                    <a:lumMod val="75000"/>
                    <a:lumOff val="25000"/>
                  </a:schemeClr>
                </a:solidFill>
                <a:highlight>
                  <a:srgbClr val="FFFF00"/>
                </a:highlight>
                <a:sym typeface="Wingdings" pitchFamily="2" charset="2"/>
              </a:rPr>
              <a:t>But is this conducive to virtue? </a:t>
            </a:r>
          </a:p>
          <a:p>
            <a:endParaRPr lang="en-GB" dirty="0">
              <a:solidFill>
                <a:schemeClr val="tx1">
                  <a:lumMod val="75000"/>
                  <a:lumOff val="25000"/>
                </a:schemeClr>
              </a:solidFill>
              <a:sym typeface="Wingdings" pitchFamily="2" charset="2"/>
            </a:endParaRP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16567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Transparency </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endParaRPr lang="en-GB" dirty="0">
              <a:solidFill>
                <a:schemeClr val="tx2">
                  <a:lumMod val="50000"/>
                </a:schemeClr>
              </a:solidFill>
              <a:sym typeface="Wingdings" pitchFamily="2" charset="2"/>
            </a:endParaRPr>
          </a:p>
          <a:p>
            <a:r>
              <a:rPr lang="en-GB" b="1" dirty="0">
                <a:solidFill>
                  <a:schemeClr val="tx1">
                    <a:lumMod val="75000"/>
                    <a:lumOff val="25000"/>
                  </a:schemeClr>
                </a:solidFill>
                <a:sym typeface="Wingdings" pitchFamily="2" charset="2"/>
              </a:rPr>
              <a:t>Radical transparency: </a:t>
            </a:r>
            <a:r>
              <a:rPr lang="en-GB" dirty="0">
                <a:solidFill>
                  <a:schemeClr val="tx1">
                    <a:lumMod val="75000"/>
                    <a:lumOff val="25000"/>
                  </a:schemeClr>
                </a:solidFill>
                <a:sym typeface="Wingdings" pitchFamily="2" charset="2"/>
              </a:rPr>
              <a:t>everything is measured and public</a:t>
            </a:r>
          </a:p>
          <a:p>
            <a:endParaRPr lang="en-GB" dirty="0">
              <a:solidFill>
                <a:srgbClr val="FF0000"/>
              </a:solidFill>
              <a:sym typeface="Wingdings" pitchFamily="2" charset="2"/>
            </a:endParaRPr>
          </a:p>
          <a:p>
            <a:r>
              <a:rPr lang="en-GB" dirty="0">
                <a:solidFill>
                  <a:schemeClr val="tx1">
                    <a:lumMod val="75000"/>
                    <a:lumOff val="25000"/>
                  </a:schemeClr>
                </a:solidFill>
                <a:sym typeface="Wingdings" pitchFamily="2" charset="2"/>
              </a:rPr>
              <a:t>What about trust, respect, compassion, humility, and flexibility?</a:t>
            </a:r>
          </a:p>
          <a:p>
            <a:r>
              <a:rPr lang="en-GB" dirty="0">
                <a:solidFill>
                  <a:schemeClr val="tx1">
                    <a:lumMod val="75000"/>
                    <a:lumOff val="25000"/>
                  </a:schemeClr>
                </a:solidFill>
                <a:sym typeface="Wingdings" pitchFamily="2" charset="2"/>
              </a:rPr>
              <a:t>Radical transparency encourages rigid conformism</a:t>
            </a:r>
          </a:p>
          <a:p>
            <a:r>
              <a:rPr lang="en-GB" dirty="0">
                <a:solidFill>
                  <a:schemeClr val="tx1">
                    <a:lumMod val="75000"/>
                    <a:lumOff val="25000"/>
                  </a:schemeClr>
                </a:solidFill>
                <a:sym typeface="Wingdings" pitchFamily="2" charset="2"/>
              </a:rPr>
              <a:t>May entrench polarisation of beliefs</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42710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 </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r>
              <a:rPr lang="en-GB" dirty="0">
                <a:solidFill>
                  <a:schemeClr val="tx2">
                    <a:lumMod val="50000"/>
                  </a:schemeClr>
                </a:solidFill>
              </a:rPr>
              <a:t>the habit of self-examination is central to leading a good life</a:t>
            </a:r>
          </a:p>
          <a:p>
            <a:endParaRPr lang="en-GB" dirty="0">
              <a:solidFill>
                <a:schemeClr val="tx2">
                  <a:lumMod val="50000"/>
                </a:schemeClr>
              </a:solidFill>
            </a:endParaRPr>
          </a:p>
          <a:p>
            <a:r>
              <a:rPr lang="en-GB" dirty="0">
                <a:solidFill>
                  <a:schemeClr val="tx2">
                    <a:lumMod val="50000"/>
                  </a:schemeClr>
                </a:solidFill>
              </a:rPr>
              <a:t>The quantified self movement: </a:t>
            </a:r>
          </a:p>
          <a:p>
            <a:pPr lvl="1"/>
            <a:r>
              <a:rPr lang="en-GB" dirty="0">
                <a:solidFill>
                  <a:schemeClr val="tx2">
                    <a:lumMod val="50000"/>
                  </a:schemeClr>
                </a:solidFill>
              </a:rPr>
              <a:t>Using technology to track every aspect of one’s life</a:t>
            </a:r>
          </a:p>
          <a:p>
            <a:pPr lvl="1"/>
            <a:r>
              <a:rPr lang="en-GB" dirty="0">
                <a:solidFill>
                  <a:schemeClr val="tx2">
                    <a:lumMod val="50000"/>
                  </a:schemeClr>
                </a:solidFill>
                <a:hlinkClick r:id="rId3"/>
              </a:rPr>
              <a:t>https://www.measuredme.com/</a:t>
            </a:r>
            <a:r>
              <a:rPr lang="en-GB" dirty="0">
                <a:solidFill>
                  <a:schemeClr val="tx2">
                    <a:lumMod val="50000"/>
                  </a:schemeClr>
                </a:solidFill>
              </a:rPr>
              <a:t> </a:t>
            </a:r>
          </a:p>
          <a:p>
            <a:endParaRPr lang="en-GB" dirty="0">
              <a:solidFill>
                <a:schemeClr val="tx2">
                  <a:lumMod val="50000"/>
                </a:schemeClr>
              </a:solidFill>
            </a:endParaRPr>
          </a:p>
          <a:p>
            <a:r>
              <a:rPr lang="en-GB" b="1" dirty="0">
                <a:solidFill>
                  <a:schemeClr val="tx2">
                    <a:lumMod val="50000"/>
                  </a:schemeClr>
                </a:solidFill>
              </a:rPr>
              <a:t>Is this conducive to self-cultivation?</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4" name="Title 1">
            <a:extLst>
              <a:ext uri="{FF2B5EF4-FFF2-40B4-BE49-F238E27FC236}">
                <a16:creationId xmlns:a16="http://schemas.microsoft.com/office/drawing/2014/main" id="{3C2C4649-5D5E-60F1-396A-6697C2725B08}"/>
              </a:ext>
            </a:extLst>
          </p:cNvPr>
          <p:cNvSpPr txBox="1">
            <a:spLocks/>
          </p:cNvSpPr>
          <p:nvPr/>
        </p:nvSpPr>
        <p:spPr>
          <a:xfrm>
            <a:off x="1003089"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tx2">
                    <a:lumMod val="50000"/>
                  </a:schemeClr>
                </a:solidFill>
              </a:rPr>
              <a:t>The quantified self</a:t>
            </a:r>
          </a:p>
        </p:txBody>
      </p:sp>
    </p:spTree>
    <p:extLst>
      <p:ext uri="{BB962C8B-B14F-4D97-AF65-F5344CB8AC3E}">
        <p14:creationId xmlns:p14="http://schemas.microsoft.com/office/powerpoint/2010/main" val="63408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 </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r>
              <a:rPr lang="en-GB" dirty="0">
                <a:solidFill>
                  <a:schemeClr val="tx2">
                    <a:lumMod val="50000"/>
                  </a:schemeClr>
                </a:solidFill>
              </a:rPr>
              <a:t>Access to </a:t>
            </a:r>
            <a:r>
              <a:rPr lang="en-GB" dirty="0" err="1">
                <a:solidFill>
                  <a:schemeClr val="tx2">
                    <a:lumMod val="50000"/>
                  </a:schemeClr>
                </a:solidFill>
              </a:rPr>
              <a:t>datafied</a:t>
            </a:r>
            <a:r>
              <a:rPr lang="en-GB" dirty="0">
                <a:solidFill>
                  <a:schemeClr val="tx2">
                    <a:lumMod val="50000"/>
                  </a:schemeClr>
                </a:solidFill>
              </a:rPr>
              <a:t> aspects of one’s life risks fostering obsessive attention to details</a:t>
            </a:r>
          </a:p>
          <a:p>
            <a:r>
              <a:rPr lang="en-GB" dirty="0">
                <a:solidFill>
                  <a:schemeClr val="tx2">
                    <a:lumMod val="50000"/>
                  </a:schemeClr>
                </a:solidFill>
              </a:rPr>
              <a:t>Following the philosopher Mengzi, we can see this as a self-defeating habit. </a:t>
            </a:r>
          </a:p>
          <a:p>
            <a:endParaRPr lang="en-GB" dirty="0">
              <a:solidFill>
                <a:schemeClr val="tx2">
                  <a:lumMod val="50000"/>
                </a:schemeClr>
              </a:solidFill>
            </a:endParaRPr>
          </a:p>
          <a:p>
            <a:r>
              <a:rPr lang="en-GB" dirty="0">
                <a:solidFill>
                  <a:schemeClr val="tx2">
                    <a:lumMod val="50000"/>
                  </a:schemeClr>
                </a:solidFill>
              </a:rPr>
              <a:t>Absence of a clear vision of a normative ideal. What is the model we are trying to attain? </a:t>
            </a:r>
          </a:p>
          <a:p>
            <a:r>
              <a:rPr lang="en-GB" dirty="0">
                <a:solidFill>
                  <a:schemeClr val="tx2">
                    <a:lumMod val="50000"/>
                  </a:schemeClr>
                </a:solidFill>
              </a:rPr>
              <a:t>“Self-knowledge through numbers” evokes a merely </a:t>
            </a:r>
            <a:r>
              <a:rPr lang="en-GB" i="1" dirty="0">
                <a:solidFill>
                  <a:schemeClr val="tx2">
                    <a:lumMod val="50000"/>
                  </a:schemeClr>
                </a:solidFill>
              </a:rPr>
              <a:t>epistemic </a:t>
            </a:r>
            <a:r>
              <a:rPr lang="en-GB" dirty="0">
                <a:solidFill>
                  <a:schemeClr val="tx2">
                    <a:lumMod val="50000"/>
                  </a:schemeClr>
                </a:solidFill>
              </a:rPr>
              <a:t>concern</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4" name="Title 1">
            <a:extLst>
              <a:ext uri="{FF2B5EF4-FFF2-40B4-BE49-F238E27FC236}">
                <a16:creationId xmlns:a16="http://schemas.microsoft.com/office/drawing/2014/main" id="{3C2C4649-5D5E-60F1-396A-6697C2725B08}"/>
              </a:ext>
            </a:extLst>
          </p:cNvPr>
          <p:cNvSpPr txBox="1">
            <a:spLocks/>
          </p:cNvSpPr>
          <p:nvPr/>
        </p:nvSpPr>
        <p:spPr>
          <a:xfrm>
            <a:off x="1003089"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tx2">
                    <a:lumMod val="50000"/>
                  </a:schemeClr>
                </a:solidFill>
              </a:rPr>
              <a:t>The quantified self</a:t>
            </a:r>
          </a:p>
        </p:txBody>
      </p:sp>
    </p:spTree>
    <p:extLst>
      <p:ext uri="{BB962C8B-B14F-4D97-AF65-F5344CB8AC3E}">
        <p14:creationId xmlns:p14="http://schemas.microsoft.com/office/powerpoint/2010/main" val="52156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 </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a:bodyPr>
          <a:lstStyle/>
          <a:p>
            <a:r>
              <a:rPr lang="en-GB" dirty="0">
                <a:solidFill>
                  <a:schemeClr val="tx2">
                    <a:lumMod val="50000"/>
                  </a:schemeClr>
                </a:solidFill>
              </a:rPr>
              <a:t>Nudges: framing choices in a way that incentivises a certain behaviour</a:t>
            </a:r>
          </a:p>
          <a:p>
            <a:r>
              <a:rPr lang="en-GB" dirty="0">
                <a:solidFill>
                  <a:schemeClr val="tx2">
                    <a:lumMod val="50000"/>
                  </a:schemeClr>
                </a:solidFill>
              </a:rPr>
              <a:t>Moral nudges could promote good, pro-social behaviour</a:t>
            </a:r>
          </a:p>
          <a:p>
            <a:endParaRPr lang="en-GB" dirty="0">
              <a:solidFill>
                <a:schemeClr val="tx2">
                  <a:lumMod val="50000"/>
                </a:schemeClr>
              </a:solidFill>
            </a:endParaRPr>
          </a:p>
          <a:p>
            <a:r>
              <a:rPr lang="en-GB" dirty="0">
                <a:solidFill>
                  <a:schemeClr val="tx2">
                    <a:lumMod val="50000"/>
                  </a:schemeClr>
                </a:solidFill>
              </a:rPr>
              <a:t>But this risks degrading our </a:t>
            </a:r>
            <a:r>
              <a:rPr lang="en-GB" b="1" dirty="0">
                <a:solidFill>
                  <a:schemeClr val="tx2">
                    <a:lumMod val="50000"/>
                  </a:schemeClr>
                </a:solidFill>
              </a:rPr>
              <a:t>moral competence, </a:t>
            </a:r>
            <a:r>
              <a:rPr lang="en-GB" dirty="0">
                <a:solidFill>
                  <a:schemeClr val="tx2">
                    <a:lumMod val="50000"/>
                  </a:schemeClr>
                </a:solidFill>
              </a:rPr>
              <a:t>and entrenching </a:t>
            </a:r>
            <a:r>
              <a:rPr lang="en-GB" b="1" dirty="0">
                <a:solidFill>
                  <a:schemeClr val="tx2">
                    <a:lumMod val="50000"/>
                  </a:schemeClr>
                </a:solidFill>
              </a:rPr>
              <a:t>past norms</a:t>
            </a:r>
          </a:p>
          <a:p>
            <a:endParaRPr lang="en-GB" b="1" dirty="0">
              <a:solidFill>
                <a:schemeClr val="tx2">
                  <a:lumMod val="50000"/>
                </a:schemeClr>
              </a:solidFill>
            </a:endParaRPr>
          </a:p>
          <a:p>
            <a:r>
              <a:rPr lang="en-GB" dirty="0">
                <a:solidFill>
                  <a:schemeClr val="tx2">
                    <a:lumMod val="50000"/>
                  </a:schemeClr>
                </a:solidFill>
              </a:rPr>
              <a:t>Example: using nudges for writing polite emails</a:t>
            </a:r>
          </a:p>
          <a:p>
            <a:pPr marL="0" indent="0">
              <a:buNone/>
            </a:pPr>
            <a:endParaRPr lang="en-GB" dirty="0">
              <a:solidFill>
                <a:schemeClr val="tx2">
                  <a:lumMod val="50000"/>
                </a:schemeClr>
              </a:solidFill>
            </a:endParaRP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4" name="Title 1">
            <a:extLst>
              <a:ext uri="{FF2B5EF4-FFF2-40B4-BE49-F238E27FC236}">
                <a16:creationId xmlns:a16="http://schemas.microsoft.com/office/drawing/2014/main" id="{3C2C4649-5D5E-60F1-396A-6697C2725B08}"/>
              </a:ext>
            </a:extLst>
          </p:cNvPr>
          <p:cNvSpPr txBox="1">
            <a:spLocks/>
          </p:cNvSpPr>
          <p:nvPr/>
        </p:nvSpPr>
        <p:spPr>
          <a:xfrm>
            <a:off x="1003089"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tx2">
                    <a:lumMod val="50000"/>
                  </a:schemeClr>
                </a:solidFill>
              </a:rPr>
              <a:t>Surveillance and moral nudges</a:t>
            </a:r>
          </a:p>
        </p:txBody>
      </p:sp>
    </p:spTree>
    <p:extLst>
      <p:ext uri="{BB962C8B-B14F-4D97-AF65-F5344CB8AC3E}">
        <p14:creationId xmlns:p14="http://schemas.microsoft.com/office/powerpoint/2010/main" val="366912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 </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fontScale="92500"/>
          </a:bodyPr>
          <a:lstStyle/>
          <a:p>
            <a:r>
              <a:rPr lang="en-GB" dirty="0">
                <a:solidFill>
                  <a:schemeClr val="tx2">
                    <a:lumMod val="50000"/>
                  </a:schemeClr>
                </a:solidFill>
              </a:rPr>
              <a:t>What then? </a:t>
            </a:r>
          </a:p>
          <a:p>
            <a:endParaRPr lang="en-GB" dirty="0">
              <a:solidFill>
                <a:schemeClr val="tx2">
                  <a:lumMod val="50000"/>
                </a:schemeClr>
              </a:solidFill>
            </a:endParaRPr>
          </a:p>
          <a:p>
            <a:r>
              <a:rPr lang="en-GB" dirty="0">
                <a:solidFill>
                  <a:schemeClr val="tx2">
                    <a:lumMod val="50000"/>
                  </a:schemeClr>
                </a:solidFill>
              </a:rPr>
              <a:t>Surveillance technologies give us new tools</a:t>
            </a:r>
          </a:p>
          <a:p>
            <a:r>
              <a:rPr lang="en-GB" dirty="0">
                <a:solidFill>
                  <a:schemeClr val="tx2">
                    <a:lumMod val="50000"/>
                  </a:schemeClr>
                </a:solidFill>
              </a:rPr>
              <a:t>But we need to use them virtuously: new </a:t>
            </a:r>
            <a:r>
              <a:rPr lang="en-GB" dirty="0" err="1">
                <a:solidFill>
                  <a:schemeClr val="tx2">
                    <a:lumMod val="50000"/>
                  </a:schemeClr>
                </a:solidFill>
              </a:rPr>
              <a:t>technomoral</a:t>
            </a:r>
            <a:r>
              <a:rPr lang="en-GB" dirty="0">
                <a:solidFill>
                  <a:schemeClr val="tx2">
                    <a:lumMod val="50000"/>
                  </a:schemeClr>
                </a:solidFill>
              </a:rPr>
              <a:t> virtues are needed</a:t>
            </a:r>
          </a:p>
          <a:p>
            <a:r>
              <a:rPr lang="en-GB" dirty="0">
                <a:solidFill>
                  <a:schemeClr val="tx2">
                    <a:lumMod val="50000"/>
                  </a:schemeClr>
                </a:solidFill>
              </a:rPr>
              <a:t>The ideals of radical transparency, the quantified self, and moral nudges fall short of enabling flourishing, if they are not tempered by wisdom. </a:t>
            </a:r>
          </a:p>
          <a:p>
            <a:endParaRPr lang="en-GB" dirty="0">
              <a:solidFill>
                <a:schemeClr val="tx2">
                  <a:lumMod val="50000"/>
                </a:schemeClr>
              </a:solidFill>
            </a:endParaRPr>
          </a:p>
          <a:p>
            <a:r>
              <a:rPr lang="en-GB" dirty="0">
                <a:solidFill>
                  <a:schemeClr val="tx2">
                    <a:lumMod val="50000"/>
                  </a:schemeClr>
                </a:solidFill>
              </a:rPr>
              <a:t>Again, see </a:t>
            </a:r>
            <a:r>
              <a:rPr lang="en-GB" b="1" dirty="0">
                <a:solidFill>
                  <a:srgbClr val="FF0000"/>
                </a:solidFill>
              </a:rPr>
              <a:t>AI ethics as a constant practice</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4" name="Title 1">
            <a:extLst>
              <a:ext uri="{FF2B5EF4-FFF2-40B4-BE49-F238E27FC236}">
                <a16:creationId xmlns:a16="http://schemas.microsoft.com/office/drawing/2014/main" id="{3C2C4649-5D5E-60F1-396A-6697C2725B08}"/>
              </a:ext>
            </a:extLst>
          </p:cNvPr>
          <p:cNvSpPr txBox="1">
            <a:spLocks/>
          </p:cNvSpPr>
          <p:nvPr/>
        </p:nvSpPr>
        <p:spPr>
          <a:xfrm>
            <a:off x="1003089"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solidFill>
                  <a:schemeClr val="tx2">
                    <a:lumMod val="50000"/>
                  </a:schemeClr>
                </a:solidFill>
              </a:rPr>
              <a:t>Technomoral</a:t>
            </a:r>
            <a:r>
              <a:rPr lang="en-GB" dirty="0">
                <a:solidFill>
                  <a:schemeClr val="tx2">
                    <a:lumMod val="50000"/>
                  </a:schemeClr>
                </a:solidFill>
              </a:rPr>
              <a:t> virtues</a:t>
            </a:r>
          </a:p>
        </p:txBody>
      </p:sp>
    </p:spTree>
    <p:extLst>
      <p:ext uri="{BB962C8B-B14F-4D97-AF65-F5344CB8AC3E}">
        <p14:creationId xmlns:p14="http://schemas.microsoft.com/office/powerpoint/2010/main" val="228499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4" name="Title 3">
            <a:extLst>
              <a:ext uri="{FF2B5EF4-FFF2-40B4-BE49-F238E27FC236}">
                <a16:creationId xmlns:a16="http://schemas.microsoft.com/office/drawing/2014/main" id="{22FC1A89-E567-4EDE-94CA-578D058F868B}"/>
              </a:ext>
            </a:extLst>
          </p:cNvPr>
          <p:cNvSpPr>
            <a:spLocks noGrp="1"/>
          </p:cNvSpPr>
          <p:nvPr>
            <p:ph type="title"/>
          </p:nvPr>
        </p:nvSpPr>
        <p:spPr/>
        <p:txBody>
          <a:bodyPr/>
          <a:lstStyle/>
          <a:p>
            <a:r>
              <a:rPr lang="en-GB" dirty="0"/>
              <a:t>Summary</a:t>
            </a:r>
          </a:p>
        </p:txBody>
      </p:sp>
      <p:sp>
        <p:nvSpPr>
          <p:cNvPr id="7" name="Content Placeholder 6">
            <a:extLst>
              <a:ext uri="{FF2B5EF4-FFF2-40B4-BE49-F238E27FC236}">
                <a16:creationId xmlns:a16="http://schemas.microsoft.com/office/drawing/2014/main" id="{636669A8-759E-4988-B96C-DD04736EA762}"/>
              </a:ext>
            </a:extLst>
          </p:cNvPr>
          <p:cNvSpPr>
            <a:spLocks noGrp="1"/>
          </p:cNvSpPr>
          <p:nvPr>
            <p:ph idx="1"/>
          </p:nvPr>
        </p:nvSpPr>
        <p:spPr/>
        <p:txBody>
          <a:bodyPr>
            <a:normAutofit/>
          </a:bodyPr>
          <a:lstStyle/>
          <a:p>
            <a:endParaRPr lang="en-GB" b="1" dirty="0">
              <a:solidFill>
                <a:srgbClr val="00B050"/>
              </a:solidFill>
            </a:endParaRPr>
          </a:p>
          <a:p>
            <a:r>
              <a:rPr lang="en-GB" b="1" dirty="0">
                <a:solidFill>
                  <a:srgbClr val="00B050"/>
                </a:solidFill>
              </a:rPr>
              <a:t>AI Ethics principles </a:t>
            </a:r>
            <a:r>
              <a:rPr lang="en-GB" b="1" i="1" dirty="0">
                <a:solidFill>
                  <a:srgbClr val="00B050"/>
                </a:solidFill>
              </a:rPr>
              <a:t>vs</a:t>
            </a:r>
            <a:r>
              <a:rPr lang="en-GB" b="1" dirty="0">
                <a:solidFill>
                  <a:srgbClr val="00B050"/>
                </a:solidFill>
              </a:rPr>
              <a:t> practice</a:t>
            </a:r>
          </a:p>
          <a:p>
            <a:pPr lvl="1"/>
            <a:r>
              <a:rPr lang="en-GB" dirty="0"/>
              <a:t>Hippocratic oath</a:t>
            </a:r>
          </a:p>
          <a:p>
            <a:pPr lvl="1"/>
            <a:r>
              <a:rPr lang="en-GB" dirty="0" err="1"/>
              <a:t>Principlism</a:t>
            </a:r>
            <a:endParaRPr lang="en-GB" dirty="0"/>
          </a:p>
          <a:p>
            <a:pPr lvl="1"/>
            <a:r>
              <a:rPr lang="en-GB" dirty="0"/>
              <a:t>What next? AI ethics as practice</a:t>
            </a:r>
          </a:p>
          <a:p>
            <a:pPr lvl="1"/>
            <a:endParaRPr lang="en-GB" dirty="0"/>
          </a:p>
          <a:p>
            <a:r>
              <a:rPr lang="en-GB" b="1" dirty="0">
                <a:solidFill>
                  <a:srgbClr val="00B0F0"/>
                </a:solidFill>
              </a:rPr>
              <a:t>Technology and the examined life</a:t>
            </a:r>
            <a:r>
              <a:rPr lang="en-GB" dirty="0"/>
              <a:t> </a:t>
            </a:r>
          </a:p>
          <a:p>
            <a:pPr lvl="1"/>
            <a:r>
              <a:rPr lang="en-GB" dirty="0"/>
              <a:t>Transparency</a:t>
            </a:r>
          </a:p>
          <a:p>
            <a:pPr lvl="1"/>
            <a:r>
              <a:rPr lang="en-GB" dirty="0"/>
              <a:t>The examined self</a:t>
            </a:r>
          </a:p>
          <a:p>
            <a:pPr lvl="1"/>
            <a:r>
              <a:rPr lang="en-GB" dirty="0"/>
              <a:t>Moral nudges</a:t>
            </a:r>
          </a:p>
          <a:p>
            <a:pPr lvl="1"/>
            <a:endParaRPr lang="en-GB" b="1" dirty="0">
              <a:solidFill>
                <a:schemeClr val="tx2">
                  <a:lumMod val="75000"/>
                </a:schemeClr>
              </a:solidFill>
            </a:endParaRPr>
          </a:p>
        </p:txBody>
      </p:sp>
    </p:spTree>
    <p:extLst>
      <p:ext uri="{BB962C8B-B14F-4D97-AF65-F5344CB8AC3E}">
        <p14:creationId xmlns:p14="http://schemas.microsoft.com/office/powerpoint/2010/main" val="225804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Reminder!</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4" name="Content Placeholder 3">
            <a:extLst>
              <a:ext uri="{FF2B5EF4-FFF2-40B4-BE49-F238E27FC236}">
                <a16:creationId xmlns:a16="http://schemas.microsoft.com/office/drawing/2014/main" id="{B9725E67-22B8-4529-A1B1-7F6AE06D4DA0}"/>
              </a:ext>
            </a:extLst>
          </p:cNvPr>
          <p:cNvSpPr>
            <a:spLocks noGrp="1"/>
          </p:cNvSpPr>
          <p:nvPr>
            <p:ph idx="1"/>
          </p:nvPr>
        </p:nvSpPr>
        <p:spPr/>
        <p:txBody>
          <a:bodyPr>
            <a:normAutofit fontScale="70000" lnSpcReduction="20000"/>
          </a:bodyPr>
          <a:lstStyle/>
          <a:p>
            <a:pPr algn="l"/>
            <a:r>
              <a:rPr lang="en-GB" b="1" dirty="0">
                <a:solidFill>
                  <a:srgbClr val="FF0000"/>
                </a:solidFill>
                <a:effectLst/>
                <a:latin typeface="Open Sans" panose="020B0606030504020204" pitchFamily="34" charset="0"/>
              </a:rPr>
              <a:t>Essay topic: </a:t>
            </a:r>
            <a:r>
              <a:rPr lang="en-GB" b="1" dirty="0">
                <a:effectLst/>
                <a:latin typeface="Open Sans" panose="020B0606030504020204" pitchFamily="34" charset="0"/>
              </a:rPr>
              <a:t>consider one or more institutional, ethical and/or social concern involved in using data within a specific project or case study. </a:t>
            </a:r>
          </a:p>
          <a:p>
            <a:pPr lvl="1"/>
            <a:r>
              <a:rPr lang="en-GB" b="0" i="0" dirty="0">
                <a:effectLst/>
                <a:latin typeface="Open Sans" panose="020B0606030504020204" pitchFamily="34" charset="0"/>
              </a:rPr>
              <a:t>This can be a case that you are familiar with from your own experience; or it can be a case you have read about (e.g. in the news or in scholarly work) and whose details you are interested in exploring in more detail. The essay needs to explore the implications of the issue(s) at hand, the challenges they pose and the way to overcome those challenges. You need to be as specific as possible about the details of the case you chose: vague discussions of data ethics “in general” won’t be acceptable. You are welcome to write your essay on the same topic on which you did a presentation, but this is not compulsory.</a:t>
            </a:r>
          </a:p>
          <a:p>
            <a:pPr lvl="1"/>
            <a:endParaRPr lang="en-GB" b="0" i="0" dirty="0">
              <a:effectLst/>
              <a:latin typeface="Open Sans" panose="020B0606030504020204" pitchFamily="34" charset="0"/>
            </a:endParaRPr>
          </a:p>
          <a:p>
            <a:pPr algn="l"/>
            <a:r>
              <a:rPr lang="en-GB" b="1" dirty="0">
                <a:solidFill>
                  <a:srgbClr val="FF0000"/>
                </a:solidFill>
                <a:effectLst/>
                <a:latin typeface="Open Sans" panose="020B0606030504020204" pitchFamily="34" charset="0"/>
              </a:rPr>
              <a:t>Sources and references:</a:t>
            </a:r>
            <a:r>
              <a:rPr lang="en-GB" b="0" i="0" dirty="0">
                <a:effectLst/>
                <a:latin typeface="Open Sans" panose="020B0606030504020204" pitchFamily="34" charset="0"/>
              </a:rPr>
              <a:t> you are asked to </a:t>
            </a:r>
            <a:r>
              <a:rPr lang="en-GB" b="1" i="0" dirty="0">
                <a:effectLst/>
                <a:latin typeface="Open Sans" panose="020B0606030504020204" pitchFamily="34" charset="0"/>
              </a:rPr>
              <a:t>reference at least 3 of the readings listed in this syllabus</a:t>
            </a:r>
            <a:r>
              <a:rPr lang="en-GB" b="0" i="0" dirty="0">
                <a:effectLst/>
                <a:latin typeface="Open Sans" panose="020B0606030504020204" pitchFamily="34" charset="0"/>
              </a:rPr>
              <a:t> and complement those sources with additional ones of specific relevance to your chosen topic.</a:t>
            </a:r>
          </a:p>
          <a:p>
            <a:pPr lvl="1"/>
            <a:endParaRPr lang="en-GB" b="0" i="1" dirty="0">
              <a:effectLst/>
              <a:latin typeface="Open Sans" panose="020B0606030504020204" pitchFamily="34" charset="0"/>
            </a:endParaRPr>
          </a:p>
          <a:p>
            <a:pPr algn="l"/>
            <a:r>
              <a:rPr lang="en-GB" b="1" dirty="0">
                <a:solidFill>
                  <a:srgbClr val="FF0000"/>
                </a:solidFill>
                <a:effectLst/>
                <a:latin typeface="Open Sans" panose="020B0606030504020204" pitchFamily="34" charset="0"/>
              </a:rPr>
              <a:t>Length:</a:t>
            </a:r>
          </a:p>
          <a:p>
            <a:pPr lvl="1"/>
            <a:r>
              <a:rPr lang="en-GB" b="1" i="0" dirty="0">
                <a:effectLst/>
                <a:latin typeface="Open Sans" panose="020B0606030504020204" pitchFamily="34" charset="0"/>
              </a:rPr>
              <a:t>3000 words</a:t>
            </a:r>
            <a:r>
              <a:rPr lang="en-GB" b="0" i="0" dirty="0">
                <a:effectLst/>
                <a:latin typeface="Open Sans" panose="020B0606030504020204" pitchFamily="34" charset="0"/>
              </a:rPr>
              <a:t> (excluding bibliography) for students taking the 15 credits version of the module [SOCM033/PHLM011]</a:t>
            </a:r>
          </a:p>
        </p:txBody>
      </p:sp>
    </p:spTree>
    <p:extLst>
      <p:ext uri="{BB962C8B-B14F-4D97-AF65-F5344CB8AC3E}">
        <p14:creationId xmlns:p14="http://schemas.microsoft.com/office/powerpoint/2010/main" val="655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Reminder: Marking criteria</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6" name="Content Placeholder 5">
            <a:extLst>
              <a:ext uri="{FF2B5EF4-FFF2-40B4-BE49-F238E27FC236}">
                <a16:creationId xmlns:a16="http://schemas.microsoft.com/office/drawing/2014/main" id="{F7EF46AD-C1DE-44F4-A6F3-B3E4F2D9C03F}"/>
              </a:ext>
            </a:extLst>
          </p:cNvPr>
          <p:cNvSpPr>
            <a:spLocks noGrp="1"/>
          </p:cNvSpPr>
          <p:nvPr>
            <p:ph idx="1"/>
          </p:nvPr>
        </p:nvSpPr>
        <p:spPr/>
        <p:txBody>
          <a:bodyPr>
            <a:normAutofit fontScale="85000" lnSpcReduction="20000"/>
          </a:bodyPr>
          <a:lstStyle/>
          <a:p>
            <a:pPr marL="514350" indent="-514350">
              <a:buFont typeface="+mj-lt"/>
              <a:buAutoNum type="arabicPeriod"/>
            </a:pPr>
            <a:endParaRPr lang="en-GB" b="1" dirty="0">
              <a:solidFill>
                <a:srgbClr val="FF0000"/>
              </a:solidFill>
            </a:endParaRPr>
          </a:p>
          <a:p>
            <a:pPr marL="514350" indent="-514350">
              <a:buFont typeface="+mj-lt"/>
              <a:buAutoNum type="arabicPeriod"/>
            </a:pPr>
            <a:r>
              <a:rPr lang="en-GB" b="1" dirty="0">
                <a:solidFill>
                  <a:srgbClr val="FF0000"/>
                </a:solidFill>
              </a:rPr>
              <a:t>Focus: </a:t>
            </a:r>
            <a:r>
              <a:rPr lang="en-GB" dirty="0"/>
              <a:t>How well-formulated is your main claim/question? </a:t>
            </a:r>
          </a:p>
          <a:p>
            <a:pPr marL="514350" indent="-514350">
              <a:buFont typeface="+mj-lt"/>
              <a:buAutoNum type="arabicPeriod"/>
            </a:pPr>
            <a:r>
              <a:rPr lang="en-GB" b="1" dirty="0">
                <a:solidFill>
                  <a:srgbClr val="FF0000"/>
                </a:solidFill>
              </a:rPr>
              <a:t>Argument:</a:t>
            </a:r>
            <a:r>
              <a:rPr lang="en-GB" dirty="0">
                <a:solidFill>
                  <a:srgbClr val="FF0000"/>
                </a:solidFill>
              </a:rPr>
              <a:t> </a:t>
            </a:r>
            <a:r>
              <a:rPr lang="en-GB" dirty="0"/>
              <a:t>How clear and convincing are the arguments you offer? Is there evidence of original research, independent thinking? </a:t>
            </a:r>
          </a:p>
          <a:p>
            <a:pPr marL="514350" indent="-514350">
              <a:buFont typeface="+mj-lt"/>
              <a:buAutoNum type="arabicPeriod"/>
            </a:pPr>
            <a:r>
              <a:rPr lang="en-GB" b="1" dirty="0">
                <a:solidFill>
                  <a:srgbClr val="FF0000"/>
                </a:solidFill>
              </a:rPr>
              <a:t>Background:</a:t>
            </a:r>
            <a:r>
              <a:rPr lang="en-GB" dirty="0"/>
              <a:t> How well did you prepare (is there evidence of relevant background reading, including both scholarship on data ethics ad governance from the syllabus and sources documenting your specific topic)? How well do you understand the issues? </a:t>
            </a:r>
          </a:p>
          <a:p>
            <a:pPr marL="514350" indent="-514350">
              <a:buFont typeface="+mj-lt"/>
              <a:buAutoNum type="arabicPeriod"/>
            </a:pPr>
            <a:r>
              <a:rPr lang="en-GB" b="1" dirty="0">
                <a:solidFill>
                  <a:srgbClr val="FF0000"/>
                </a:solidFill>
              </a:rPr>
              <a:t>Structure and Style:</a:t>
            </a:r>
            <a:r>
              <a:rPr lang="en-GB" dirty="0"/>
              <a:t> Is your essay structured in a logical, efficient manner? Is your writing clear and well-structured?</a:t>
            </a:r>
          </a:p>
          <a:p>
            <a:endParaRPr lang="en-GB" dirty="0"/>
          </a:p>
          <a:p>
            <a:r>
              <a:rPr lang="en-GB" dirty="0"/>
              <a:t>Full description on ELE page </a:t>
            </a:r>
            <a:r>
              <a:rPr lang="en-GB" dirty="0">
                <a:hlinkClick r:id="rId3"/>
              </a:rPr>
              <a:t>Microsoft Word - CriteriaEssayMarking.docx (exeter.ac.uk)</a:t>
            </a:r>
            <a:r>
              <a:rPr lang="en-GB" dirty="0"/>
              <a:t> and the </a:t>
            </a:r>
            <a:r>
              <a:rPr lang="en-GB" dirty="0">
                <a:hlinkClick r:id="rId4"/>
              </a:rPr>
              <a:t>video</a:t>
            </a:r>
            <a:r>
              <a:rPr lang="en-GB" dirty="0"/>
              <a:t>. </a:t>
            </a:r>
          </a:p>
        </p:txBody>
      </p:sp>
    </p:spTree>
    <p:extLst>
      <p:ext uri="{BB962C8B-B14F-4D97-AF65-F5344CB8AC3E}">
        <p14:creationId xmlns:p14="http://schemas.microsoft.com/office/powerpoint/2010/main" val="254876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4" name="Title 3">
            <a:extLst>
              <a:ext uri="{FF2B5EF4-FFF2-40B4-BE49-F238E27FC236}">
                <a16:creationId xmlns:a16="http://schemas.microsoft.com/office/drawing/2014/main" id="{22FC1A89-E567-4EDE-94CA-578D058F868B}"/>
              </a:ext>
            </a:extLst>
          </p:cNvPr>
          <p:cNvSpPr>
            <a:spLocks noGrp="1"/>
          </p:cNvSpPr>
          <p:nvPr>
            <p:ph type="title"/>
          </p:nvPr>
        </p:nvSpPr>
        <p:spPr/>
        <p:txBody>
          <a:bodyPr/>
          <a:lstStyle/>
          <a:p>
            <a:r>
              <a:rPr lang="en-GB" dirty="0"/>
              <a:t>This week</a:t>
            </a:r>
          </a:p>
        </p:txBody>
      </p:sp>
      <p:sp>
        <p:nvSpPr>
          <p:cNvPr id="7" name="Content Placeholder 6">
            <a:extLst>
              <a:ext uri="{FF2B5EF4-FFF2-40B4-BE49-F238E27FC236}">
                <a16:creationId xmlns:a16="http://schemas.microsoft.com/office/drawing/2014/main" id="{636669A8-759E-4988-B96C-DD04736EA762}"/>
              </a:ext>
            </a:extLst>
          </p:cNvPr>
          <p:cNvSpPr>
            <a:spLocks noGrp="1"/>
          </p:cNvSpPr>
          <p:nvPr>
            <p:ph idx="1"/>
          </p:nvPr>
        </p:nvSpPr>
        <p:spPr/>
        <p:txBody>
          <a:bodyPr>
            <a:normAutofit/>
          </a:bodyPr>
          <a:lstStyle/>
          <a:p>
            <a:endParaRPr lang="en-GB" b="1" dirty="0">
              <a:solidFill>
                <a:srgbClr val="00B050"/>
              </a:solidFill>
            </a:endParaRPr>
          </a:p>
          <a:p>
            <a:r>
              <a:rPr lang="en-GB" b="1" dirty="0">
                <a:solidFill>
                  <a:srgbClr val="00B050"/>
                </a:solidFill>
              </a:rPr>
              <a:t>AI Ethics principles </a:t>
            </a:r>
            <a:r>
              <a:rPr lang="en-GB" b="1" i="1" dirty="0">
                <a:solidFill>
                  <a:srgbClr val="00B050"/>
                </a:solidFill>
              </a:rPr>
              <a:t>vs</a:t>
            </a:r>
            <a:r>
              <a:rPr lang="en-GB" b="1" dirty="0">
                <a:solidFill>
                  <a:srgbClr val="00B050"/>
                </a:solidFill>
              </a:rPr>
              <a:t> practice</a:t>
            </a:r>
          </a:p>
          <a:p>
            <a:pPr lvl="1"/>
            <a:r>
              <a:rPr lang="en-GB" dirty="0"/>
              <a:t>Hippocratic oath</a:t>
            </a:r>
          </a:p>
          <a:p>
            <a:pPr lvl="1"/>
            <a:r>
              <a:rPr lang="en-GB" dirty="0" err="1"/>
              <a:t>Principlism</a:t>
            </a:r>
            <a:endParaRPr lang="en-GB" dirty="0"/>
          </a:p>
          <a:p>
            <a:pPr lvl="1"/>
            <a:r>
              <a:rPr lang="en-GB" dirty="0"/>
              <a:t>What next? AI ethics as practice</a:t>
            </a:r>
          </a:p>
          <a:p>
            <a:pPr lvl="1"/>
            <a:endParaRPr lang="en-GB" dirty="0"/>
          </a:p>
          <a:p>
            <a:r>
              <a:rPr lang="en-GB" b="1" dirty="0">
                <a:solidFill>
                  <a:srgbClr val="00B0F0"/>
                </a:solidFill>
              </a:rPr>
              <a:t>Technology and the examined life</a:t>
            </a:r>
            <a:r>
              <a:rPr lang="en-GB" dirty="0"/>
              <a:t> </a:t>
            </a:r>
          </a:p>
          <a:p>
            <a:pPr lvl="1"/>
            <a:r>
              <a:rPr lang="en-GB" dirty="0"/>
              <a:t>Transparency</a:t>
            </a:r>
          </a:p>
          <a:p>
            <a:pPr lvl="1"/>
            <a:r>
              <a:rPr lang="en-GB" dirty="0"/>
              <a:t>The examined self</a:t>
            </a:r>
          </a:p>
          <a:p>
            <a:pPr lvl="1"/>
            <a:r>
              <a:rPr lang="en-GB" dirty="0"/>
              <a:t>Moral nudges</a:t>
            </a:r>
          </a:p>
          <a:p>
            <a:pPr lvl="1"/>
            <a:endParaRPr lang="en-GB" b="1" dirty="0">
              <a:solidFill>
                <a:schemeClr val="tx2">
                  <a:lumMod val="75000"/>
                </a:schemeClr>
              </a:solidFill>
            </a:endParaRPr>
          </a:p>
        </p:txBody>
      </p:sp>
    </p:spTree>
    <p:extLst>
      <p:ext uri="{BB962C8B-B14F-4D97-AF65-F5344CB8AC3E}">
        <p14:creationId xmlns:p14="http://schemas.microsoft.com/office/powerpoint/2010/main" val="292496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
        <p:nvSpPr>
          <p:cNvPr id="4" name="Title 3">
            <a:extLst>
              <a:ext uri="{FF2B5EF4-FFF2-40B4-BE49-F238E27FC236}">
                <a16:creationId xmlns:a16="http://schemas.microsoft.com/office/drawing/2014/main" id="{22FC1A89-E567-4EDE-94CA-578D058F868B}"/>
              </a:ext>
            </a:extLst>
          </p:cNvPr>
          <p:cNvSpPr>
            <a:spLocks noGrp="1"/>
          </p:cNvSpPr>
          <p:nvPr>
            <p:ph type="title"/>
          </p:nvPr>
        </p:nvSpPr>
        <p:spPr/>
        <p:txBody>
          <a:bodyPr/>
          <a:lstStyle/>
          <a:p>
            <a:r>
              <a:rPr lang="en-GB" dirty="0"/>
              <a:t>This week</a:t>
            </a:r>
          </a:p>
        </p:txBody>
      </p:sp>
      <p:sp>
        <p:nvSpPr>
          <p:cNvPr id="7" name="Content Placeholder 6">
            <a:extLst>
              <a:ext uri="{FF2B5EF4-FFF2-40B4-BE49-F238E27FC236}">
                <a16:creationId xmlns:a16="http://schemas.microsoft.com/office/drawing/2014/main" id="{636669A8-759E-4988-B96C-DD04736EA762}"/>
              </a:ext>
            </a:extLst>
          </p:cNvPr>
          <p:cNvSpPr>
            <a:spLocks noGrp="1"/>
          </p:cNvSpPr>
          <p:nvPr>
            <p:ph idx="1"/>
          </p:nvPr>
        </p:nvSpPr>
        <p:spPr/>
        <p:txBody>
          <a:bodyPr>
            <a:normAutofit/>
          </a:bodyPr>
          <a:lstStyle/>
          <a:p>
            <a:endParaRPr lang="en-GB" b="1" dirty="0">
              <a:solidFill>
                <a:srgbClr val="00B050"/>
              </a:solidFill>
            </a:endParaRPr>
          </a:p>
          <a:p>
            <a:r>
              <a:rPr lang="en-GB" b="1" dirty="0">
                <a:solidFill>
                  <a:srgbClr val="00B050"/>
                </a:solidFill>
              </a:rPr>
              <a:t>AI Ethics principles </a:t>
            </a:r>
            <a:r>
              <a:rPr lang="en-GB" b="1" i="1" dirty="0">
                <a:solidFill>
                  <a:srgbClr val="00B050"/>
                </a:solidFill>
              </a:rPr>
              <a:t>vs</a:t>
            </a:r>
            <a:r>
              <a:rPr lang="en-GB" b="1" dirty="0">
                <a:solidFill>
                  <a:srgbClr val="00B050"/>
                </a:solidFill>
              </a:rPr>
              <a:t> practice</a:t>
            </a:r>
          </a:p>
          <a:p>
            <a:pPr lvl="1"/>
            <a:r>
              <a:rPr lang="en-GB" dirty="0"/>
              <a:t>Hippocratic oath</a:t>
            </a:r>
          </a:p>
          <a:p>
            <a:pPr lvl="1"/>
            <a:r>
              <a:rPr lang="en-GB" dirty="0" err="1"/>
              <a:t>Principlism</a:t>
            </a:r>
            <a:endParaRPr lang="en-GB" dirty="0"/>
          </a:p>
          <a:p>
            <a:pPr lvl="1"/>
            <a:r>
              <a:rPr lang="en-GB" dirty="0"/>
              <a:t>What next? AI ethics as practice</a:t>
            </a:r>
          </a:p>
          <a:p>
            <a:pPr lvl="1"/>
            <a:endParaRPr lang="en-GB" dirty="0"/>
          </a:p>
          <a:p>
            <a:r>
              <a:rPr lang="en-GB" b="1" dirty="0">
                <a:solidFill>
                  <a:schemeClr val="bg1">
                    <a:lumMod val="85000"/>
                  </a:schemeClr>
                </a:solidFill>
              </a:rPr>
              <a:t>Technology and the examined life</a:t>
            </a:r>
            <a:r>
              <a:rPr lang="en-GB" dirty="0">
                <a:solidFill>
                  <a:schemeClr val="bg1">
                    <a:lumMod val="85000"/>
                  </a:schemeClr>
                </a:solidFill>
              </a:rPr>
              <a:t> </a:t>
            </a:r>
          </a:p>
          <a:p>
            <a:pPr lvl="1"/>
            <a:r>
              <a:rPr lang="en-GB" dirty="0">
                <a:solidFill>
                  <a:schemeClr val="bg1">
                    <a:lumMod val="85000"/>
                  </a:schemeClr>
                </a:solidFill>
              </a:rPr>
              <a:t>Transparency</a:t>
            </a:r>
          </a:p>
          <a:p>
            <a:pPr lvl="1"/>
            <a:r>
              <a:rPr lang="en-GB" dirty="0">
                <a:solidFill>
                  <a:schemeClr val="bg1">
                    <a:lumMod val="85000"/>
                  </a:schemeClr>
                </a:solidFill>
              </a:rPr>
              <a:t>The examined self</a:t>
            </a:r>
          </a:p>
          <a:p>
            <a:pPr lvl="1"/>
            <a:r>
              <a:rPr lang="en-GB" dirty="0">
                <a:solidFill>
                  <a:schemeClr val="bg1">
                    <a:lumMod val="85000"/>
                  </a:schemeClr>
                </a:solidFill>
              </a:rPr>
              <a:t>Moral nudges</a:t>
            </a:r>
          </a:p>
          <a:p>
            <a:pPr lvl="1"/>
            <a:endParaRPr lang="en-GB" b="1" dirty="0">
              <a:solidFill>
                <a:schemeClr val="tx2">
                  <a:lumMod val="75000"/>
                </a:schemeClr>
              </a:solidFill>
            </a:endParaRPr>
          </a:p>
        </p:txBody>
      </p:sp>
    </p:spTree>
    <p:extLst>
      <p:ext uri="{BB962C8B-B14F-4D97-AF65-F5344CB8AC3E}">
        <p14:creationId xmlns:p14="http://schemas.microsoft.com/office/powerpoint/2010/main" val="2131109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err="1">
                <a:solidFill>
                  <a:schemeClr val="tx2">
                    <a:lumMod val="50000"/>
                  </a:schemeClr>
                </a:solidFill>
              </a:rPr>
              <a:t>Principlism</a:t>
            </a:r>
            <a:r>
              <a:rPr lang="en-GB" dirty="0">
                <a:solidFill>
                  <a:schemeClr val="tx2">
                    <a:lumMod val="50000"/>
                  </a:schemeClr>
                </a:solidFill>
              </a:rPr>
              <a:t> in AI ethics</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4229360"/>
          </a:xfrm>
        </p:spPr>
        <p:txBody>
          <a:bodyPr>
            <a:normAutofit fontScale="92500" lnSpcReduction="20000"/>
          </a:bodyPr>
          <a:lstStyle/>
          <a:p>
            <a:endParaRPr lang="en-GB" dirty="0">
              <a:solidFill>
                <a:schemeClr val="tx2">
                  <a:lumMod val="50000"/>
                </a:schemeClr>
              </a:solidFill>
              <a:sym typeface="Wingdings" pitchFamily="2" charset="2"/>
            </a:endParaRPr>
          </a:p>
          <a:p>
            <a:r>
              <a:rPr lang="en-GB" dirty="0">
                <a:solidFill>
                  <a:schemeClr val="tx2">
                    <a:lumMod val="50000"/>
                  </a:schemeClr>
                </a:solidFill>
                <a:sym typeface="Wingdings" pitchFamily="2" charset="2"/>
              </a:rPr>
              <a:t>AI ethics frameworks are many and varied</a:t>
            </a:r>
          </a:p>
          <a:p>
            <a:r>
              <a:rPr lang="en-GB" dirty="0">
                <a:solidFill>
                  <a:schemeClr val="tx2">
                    <a:lumMod val="50000"/>
                  </a:schemeClr>
                </a:solidFill>
                <a:sym typeface="Wingdings" pitchFamily="2" charset="2"/>
              </a:rPr>
              <a:t>They seem to converge on a restricted set of high-level principles.</a:t>
            </a:r>
          </a:p>
          <a:p>
            <a:endParaRPr lang="en-GB" dirty="0">
              <a:solidFill>
                <a:schemeClr val="tx2">
                  <a:lumMod val="50000"/>
                </a:schemeClr>
              </a:solidFill>
              <a:sym typeface="Wingdings" pitchFamily="2" charset="2"/>
            </a:endParaRPr>
          </a:p>
          <a:p>
            <a:pPr marL="0" indent="0">
              <a:buNone/>
            </a:pPr>
            <a:r>
              <a:rPr lang="en-US" b="1" dirty="0"/>
              <a:t>Key ethical principles </a:t>
            </a:r>
            <a:r>
              <a:rPr lang="en-US" dirty="0"/>
              <a:t>according to </a:t>
            </a:r>
            <a:r>
              <a:rPr lang="en-US" dirty="0" err="1"/>
              <a:t>Floridi</a:t>
            </a:r>
            <a:r>
              <a:rPr lang="en-US" dirty="0"/>
              <a:t> and Cowls (2019):</a:t>
            </a:r>
          </a:p>
          <a:p>
            <a:r>
              <a:rPr lang="en-GB" dirty="0"/>
              <a:t>Beneficence</a:t>
            </a:r>
          </a:p>
          <a:p>
            <a:r>
              <a:rPr lang="en-GB" dirty="0"/>
              <a:t>Nonmaleficence</a:t>
            </a:r>
          </a:p>
          <a:p>
            <a:r>
              <a:rPr lang="en-GB" dirty="0"/>
              <a:t>Autonomy</a:t>
            </a:r>
          </a:p>
          <a:p>
            <a:r>
              <a:rPr lang="en-GB" dirty="0"/>
              <a:t>Justice</a:t>
            </a:r>
          </a:p>
          <a:p>
            <a:r>
              <a:rPr lang="en-GB" dirty="0"/>
              <a:t>Explicability (which includes intelligibility and accountability)</a:t>
            </a:r>
          </a:p>
          <a:p>
            <a:endParaRPr lang="en-GB" dirty="0">
              <a:solidFill>
                <a:schemeClr val="tx2">
                  <a:lumMod val="50000"/>
                </a:schemeClr>
              </a:solidFill>
              <a:sym typeface="Wingdings" pitchFamily="2" charset="2"/>
            </a:endParaRPr>
          </a:p>
          <a:p>
            <a:endParaRPr lang="en-GB" dirty="0">
              <a:solidFill>
                <a:schemeClr val="tx2">
                  <a:lumMod val="50000"/>
                </a:schemeClr>
              </a:solidFill>
              <a:sym typeface="Wingdings" pitchFamily="2" charset="2"/>
            </a:endParaRPr>
          </a:p>
          <a:p>
            <a:endParaRPr lang="en-GB" dirty="0">
              <a:solidFill>
                <a:schemeClr val="tx2">
                  <a:lumMod val="50000"/>
                </a:schemeClr>
              </a:solidFill>
              <a:sym typeface="Wingdings" pitchFamily="2" charset="2"/>
            </a:endParaRPr>
          </a:p>
          <a:p>
            <a:endParaRPr lang="en-GB" dirty="0">
              <a:solidFill>
                <a:schemeClr val="tx2">
                  <a:lumMod val="50000"/>
                </a:schemeClr>
              </a:solidFill>
              <a:sym typeface="Wingdings" pitchFamily="2" charset="2"/>
            </a:endParaRP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85825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normAutofit/>
          </a:bodyPr>
          <a:lstStyle/>
          <a:p>
            <a:r>
              <a:rPr lang="en-GB" sz="4200" dirty="0">
                <a:solidFill>
                  <a:schemeClr val="tx2">
                    <a:lumMod val="50000"/>
                  </a:schemeClr>
                </a:solidFill>
              </a:rPr>
              <a:t>An Oath for Data Scientists?</a:t>
            </a: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pic>
        <p:nvPicPr>
          <p:cNvPr id="6" name="Picture 5" descr="Text, letter&#10;&#10;Description automatically generated">
            <a:extLst>
              <a:ext uri="{FF2B5EF4-FFF2-40B4-BE49-F238E27FC236}">
                <a16:creationId xmlns:a16="http://schemas.microsoft.com/office/drawing/2014/main" id="{9B9D92FB-1596-8E43-9595-BA0E3B05BCF5}"/>
              </a:ext>
            </a:extLst>
          </p:cNvPr>
          <p:cNvPicPr>
            <a:picLocks noChangeAspect="1"/>
          </p:cNvPicPr>
          <p:nvPr/>
        </p:nvPicPr>
        <p:blipFill>
          <a:blip r:embed="rId2"/>
          <a:stretch>
            <a:fillRect/>
          </a:stretch>
        </p:blipFill>
        <p:spPr>
          <a:xfrm>
            <a:off x="6920723" y="0"/>
            <a:ext cx="5283558" cy="6858000"/>
          </a:xfrm>
          <a:prstGeom prst="rect">
            <a:avLst/>
          </a:prstGeom>
        </p:spPr>
      </p:pic>
      <p:grpSp>
        <p:nvGrpSpPr>
          <p:cNvPr id="11" name="Group 10">
            <a:extLst>
              <a:ext uri="{FF2B5EF4-FFF2-40B4-BE49-F238E27FC236}">
                <a16:creationId xmlns:a16="http://schemas.microsoft.com/office/drawing/2014/main" id="{86B9F668-07B1-B844-BF7A-364B32EC9C8C}"/>
              </a:ext>
            </a:extLst>
          </p:cNvPr>
          <p:cNvGrpSpPr/>
          <p:nvPr/>
        </p:nvGrpSpPr>
        <p:grpSpPr>
          <a:xfrm>
            <a:off x="998621" y="1912736"/>
            <a:ext cx="6027823" cy="707886"/>
            <a:chOff x="998621" y="1912736"/>
            <a:chExt cx="6027823" cy="707886"/>
          </a:xfrm>
        </p:grpSpPr>
        <p:sp>
          <p:nvSpPr>
            <p:cNvPr id="7" name="TextBox 6">
              <a:extLst>
                <a:ext uri="{FF2B5EF4-FFF2-40B4-BE49-F238E27FC236}">
                  <a16:creationId xmlns:a16="http://schemas.microsoft.com/office/drawing/2014/main" id="{07C76B79-8B6B-0041-9A3C-A6EAB3433029}"/>
                </a:ext>
              </a:extLst>
            </p:cNvPr>
            <p:cNvSpPr txBox="1"/>
            <p:nvPr/>
          </p:nvSpPr>
          <p:spPr>
            <a:xfrm>
              <a:off x="998621" y="1912736"/>
              <a:ext cx="4593501" cy="707886"/>
            </a:xfrm>
            <a:prstGeom prst="rect">
              <a:avLst/>
            </a:prstGeom>
            <a:noFill/>
            <a:ln w="22225">
              <a:solidFill>
                <a:schemeClr val="accent2">
                  <a:lumMod val="75000"/>
                </a:schemeClr>
              </a:solidFill>
            </a:ln>
          </p:spPr>
          <p:txBody>
            <a:bodyPr wrap="square" rtlCol="0">
              <a:spAutoFit/>
            </a:bodyPr>
            <a:lstStyle/>
            <a:p>
              <a:r>
                <a:rPr lang="en-GB" sz="2000" dirty="0"/>
                <a:t>I solemnly pledge that I will do my best to </a:t>
              </a:r>
              <a:r>
                <a:rPr lang="en-GB" sz="2000" dirty="0">
                  <a:solidFill>
                    <a:srgbClr val="FF0000"/>
                  </a:solidFill>
                </a:rPr>
                <a:t>serve humanity</a:t>
              </a:r>
            </a:p>
          </p:txBody>
        </p:sp>
        <p:cxnSp>
          <p:nvCxnSpPr>
            <p:cNvPr id="9" name="Straight Arrow Connector 8">
              <a:extLst>
                <a:ext uri="{FF2B5EF4-FFF2-40B4-BE49-F238E27FC236}">
                  <a16:creationId xmlns:a16="http://schemas.microsoft.com/office/drawing/2014/main" id="{21769267-9E7C-8843-B3A0-1773287B6A96}"/>
                </a:ext>
              </a:extLst>
            </p:cNvPr>
            <p:cNvCxnSpPr>
              <a:cxnSpLocks/>
              <a:endCxn id="7" idx="3"/>
            </p:cNvCxnSpPr>
            <p:nvPr/>
          </p:nvCxnSpPr>
          <p:spPr>
            <a:xfrm flipH="1">
              <a:off x="5592122" y="2069432"/>
              <a:ext cx="1434322" cy="19724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2ECB0B5-6511-1D4A-B476-E45E92FF678E}"/>
              </a:ext>
            </a:extLst>
          </p:cNvPr>
          <p:cNvGrpSpPr/>
          <p:nvPr/>
        </p:nvGrpSpPr>
        <p:grpSpPr>
          <a:xfrm>
            <a:off x="998622" y="2506664"/>
            <a:ext cx="6059512" cy="1061829"/>
            <a:chOff x="511671" y="2396058"/>
            <a:chExt cx="6059512" cy="1061829"/>
          </a:xfrm>
        </p:grpSpPr>
        <p:sp>
          <p:nvSpPr>
            <p:cNvPr id="12" name="TextBox 11">
              <a:extLst>
                <a:ext uri="{FF2B5EF4-FFF2-40B4-BE49-F238E27FC236}">
                  <a16:creationId xmlns:a16="http://schemas.microsoft.com/office/drawing/2014/main" id="{55E89565-1310-CD43-9ACC-E23417DC2B7C}"/>
                </a:ext>
              </a:extLst>
            </p:cNvPr>
            <p:cNvSpPr txBox="1"/>
            <p:nvPr/>
          </p:nvSpPr>
          <p:spPr>
            <a:xfrm>
              <a:off x="511671" y="2750001"/>
              <a:ext cx="4593502" cy="707886"/>
            </a:xfrm>
            <a:prstGeom prst="rect">
              <a:avLst/>
            </a:prstGeom>
            <a:noFill/>
            <a:ln w="22225">
              <a:solidFill>
                <a:schemeClr val="accent2">
                  <a:lumMod val="75000"/>
                </a:schemeClr>
              </a:solidFill>
            </a:ln>
          </p:spPr>
          <p:txBody>
            <a:bodyPr wrap="square" rtlCol="0">
              <a:spAutoFit/>
            </a:bodyPr>
            <a:lstStyle/>
            <a:p>
              <a:r>
                <a:rPr lang="en-GB" sz="2000" dirty="0"/>
                <a:t>I will […] </a:t>
              </a:r>
              <a:r>
                <a:rPr lang="en-GB" sz="2000" dirty="0">
                  <a:solidFill>
                    <a:srgbClr val="FF0000"/>
                  </a:solidFill>
                </a:rPr>
                <a:t>not allow prejudice </a:t>
              </a:r>
              <a:r>
                <a:rPr lang="en-GB" sz="2000" dirty="0"/>
                <a:t>to influence my practice</a:t>
              </a:r>
            </a:p>
          </p:txBody>
        </p:sp>
        <p:cxnSp>
          <p:nvCxnSpPr>
            <p:cNvPr id="18" name="Straight Arrow Connector 17">
              <a:extLst>
                <a:ext uri="{FF2B5EF4-FFF2-40B4-BE49-F238E27FC236}">
                  <a16:creationId xmlns:a16="http://schemas.microsoft.com/office/drawing/2014/main" id="{79845255-BA82-3E43-BD2A-D09194A491DD}"/>
                </a:ext>
              </a:extLst>
            </p:cNvPr>
            <p:cNvCxnSpPr>
              <a:cxnSpLocks/>
              <a:endCxn id="12" idx="3"/>
            </p:cNvCxnSpPr>
            <p:nvPr/>
          </p:nvCxnSpPr>
          <p:spPr>
            <a:xfrm flipH="1">
              <a:off x="5105173" y="2396058"/>
              <a:ext cx="1466010" cy="70788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C958248-CD2C-EF44-BE29-D3B00579C5C7}"/>
              </a:ext>
            </a:extLst>
          </p:cNvPr>
          <p:cNvGrpSpPr/>
          <p:nvPr/>
        </p:nvGrpSpPr>
        <p:grpSpPr>
          <a:xfrm>
            <a:off x="998621" y="4409384"/>
            <a:ext cx="6005349" cy="1130731"/>
            <a:chOff x="-28074" y="3185025"/>
            <a:chExt cx="6005349" cy="1130731"/>
          </a:xfrm>
        </p:grpSpPr>
        <p:sp>
          <p:nvSpPr>
            <p:cNvPr id="22" name="TextBox 21">
              <a:extLst>
                <a:ext uri="{FF2B5EF4-FFF2-40B4-BE49-F238E27FC236}">
                  <a16:creationId xmlns:a16="http://schemas.microsoft.com/office/drawing/2014/main" id="{34050082-B830-1745-A0C2-F5C2B8CCE3F1}"/>
                </a:ext>
              </a:extLst>
            </p:cNvPr>
            <p:cNvSpPr txBox="1"/>
            <p:nvPr/>
          </p:nvSpPr>
          <p:spPr>
            <a:xfrm>
              <a:off x="-28074" y="3185025"/>
              <a:ext cx="4593501" cy="400110"/>
            </a:xfrm>
            <a:prstGeom prst="rect">
              <a:avLst/>
            </a:prstGeom>
            <a:noFill/>
            <a:ln w="22225">
              <a:solidFill>
                <a:schemeClr val="accent2">
                  <a:lumMod val="75000"/>
                </a:schemeClr>
              </a:solidFill>
            </a:ln>
          </p:spPr>
          <p:txBody>
            <a:bodyPr wrap="square" rtlCol="0">
              <a:spAutoFit/>
            </a:bodyPr>
            <a:lstStyle/>
            <a:p>
              <a:r>
                <a:rPr lang="en-GB" sz="2000" dirty="0"/>
                <a:t>I shall </a:t>
              </a:r>
              <a:r>
                <a:rPr lang="en-GB" sz="2000" dirty="0">
                  <a:solidFill>
                    <a:srgbClr val="FF0000"/>
                  </a:solidFill>
                </a:rPr>
                <a:t>never</a:t>
              </a:r>
              <a:r>
                <a:rPr lang="en-GB" sz="2000" dirty="0"/>
                <a:t> intentionally </a:t>
              </a:r>
              <a:r>
                <a:rPr lang="en-GB" sz="2000" dirty="0">
                  <a:solidFill>
                    <a:srgbClr val="FF0000"/>
                  </a:solidFill>
                </a:rPr>
                <a:t>cause harm</a:t>
              </a:r>
            </a:p>
          </p:txBody>
        </p:sp>
        <p:cxnSp>
          <p:nvCxnSpPr>
            <p:cNvPr id="24" name="Straight Arrow Connector 23">
              <a:extLst>
                <a:ext uri="{FF2B5EF4-FFF2-40B4-BE49-F238E27FC236}">
                  <a16:creationId xmlns:a16="http://schemas.microsoft.com/office/drawing/2014/main" id="{E7FC1D39-1173-A24F-8FA7-DF5D1844B72B}"/>
                </a:ext>
              </a:extLst>
            </p:cNvPr>
            <p:cNvCxnSpPr>
              <a:cxnSpLocks/>
              <a:endCxn id="22" idx="3"/>
            </p:cNvCxnSpPr>
            <p:nvPr/>
          </p:nvCxnSpPr>
          <p:spPr>
            <a:xfrm flipH="1" flipV="1">
              <a:off x="4565427" y="3385080"/>
              <a:ext cx="1411848" cy="93067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2D97BA4E-9D76-DF42-ABC5-9B639A35F096}"/>
              </a:ext>
            </a:extLst>
          </p:cNvPr>
          <p:cNvSpPr txBox="1"/>
          <p:nvPr/>
        </p:nvSpPr>
        <p:spPr>
          <a:xfrm>
            <a:off x="584811" y="5665304"/>
            <a:ext cx="5511189" cy="492443"/>
          </a:xfrm>
          <a:prstGeom prst="rect">
            <a:avLst/>
          </a:prstGeom>
          <a:solidFill>
            <a:schemeClr val="accent1">
              <a:lumMod val="20000"/>
              <a:lumOff val="80000"/>
            </a:schemeClr>
          </a:solidFill>
          <a:ln w="19050">
            <a:noFill/>
          </a:ln>
          <a:effectLst>
            <a:outerShdw blurRad="50800" dist="38100" dir="2700000" algn="tl" rotWithShape="0">
              <a:prstClr val="black">
                <a:alpha val="40000"/>
              </a:prstClr>
            </a:outerShdw>
          </a:effectLst>
        </p:spPr>
        <p:txBody>
          <a:bodyPr wrap="none" rtlCol="0">
            <a:spAutoFit/>
          </a:bodyPr>
          <a:lstStyle/>
          <a:p>
            <a:r>
              <a:rPr lang="en-GB" sz="2600" dirty="0">
                <a:solidFill>
                  <a:schemeClr val="bg2">
                    <a:lumMod val="10000"/>
                  </a:schemeClr>
                </a:solidFill>
                <a:sym typeface="Wingdings" pitchFamily="2" charset="2"/>
              </a:rPr>
              <a:t> </a:t>
            </a:r>
            <a:r>
              <a:rPr lang="en-GB" sz="2600" dirty="0">
                <a:solidFill>
                  <a:schemeClr val="bg2">
                    <a:lumMod val="10000"/>
                  </a:schemeClr>
                </a:solidFill>
              </a:rPr>
              <a:t>Hippocratic Oath for Data Scientists?</a:t>
            </a:r>
          </a:p>
        </p:txBody>
      </p:sp>
      <p:grpSp>
        <p:nvGrpSpPr>
          <p:cNvPr id="28" name="Group 27">
            <a:extLst>
              <a:ext uri="{FF2B5EF4-FFF2-40B4-BE49-F238E27FC236}">
                <a16:creationId xmlns:a16="http://schemas.microsoft.com/office/drawing/2014/main" id="{426BAD80-96B2-0F42-A66F-E15B48D9AD72}"/>
              </a:ext>
            </a:extLst>
          </p:cNvPr>
          <p:cNvGrpSpPr/>
          <p:nvPr/>
        </p:nvGrpSpPr>
        <p:grpSpPr>
          <a:xfrm>
            <a:off x="998621" y="2983833"/>
            <a:ext cx="6042832" cy="1164279"/>
            <a:chOff x="265525" y="1750759"/>
            <a:chExt cx="6042832" cy="1128484"/>
          </a:xfrm>
        </p:grpSpPr>
        <p:sp>
          <p:nvSpPr>
            <p:cNvPr id="29" name="TextBox 28">
              <a:extLst>
                <a:ext uri="{FF2B5EF4-FFF2-40B4-BE49-F238E27FC236}">
                  <a16:creationId xmlns:a16="http://schemas.microsoft.com/office/drawing/2014/main" id="{BEFFCC09-3C90-3B47-A89E-16105B95FCA7}"/>
                </a:ext>
              </a:extLst>
            </p:cNvPr>
            <p:cNvSpPr txBox="1"/>
            <p:nvPr/>
          </p:nvSpPr>
          <p:spPr>
            <a:xfrm>
              <a:off x="265525" y="2479133"/>
              <a:ext cx="4593502" cy="400110"/>
            </a:xfrm>
            <a:prstGeom prst="rect">
              <a:avLst/>
            </a:prstGeom>
            <a:noFill/>
            <a:ln w="22225">
              <a:solidFill>
                <a:schemeClr val="accent2">
                  <a:lumMod val="75000"/>
                </a:schemeClr>
              </a:solidFill>
            </a:ln>
          </p:spPr>
          <p:txBody>
            <a:bodyPr wrap="none" rtlCol="0">
              <a:spAutoFit/>
            </a:bodyPr>
            <a:lstStyle/>
            <a:p>
              <a:r>
                <a:rPr lang="en-GB" sz="2000" dirty="0"/>
                <a:t>I will </a:t>
              </a:r>
              <a:r>
                <a:rPr lang="en-GB" sz="2000" dirty="0">
                  <a:solidFill>
                    <a:srgbClr val="FF0000"/>
                  </a:solidFill>
                </a:rPr>
                <a:t>uphold</a:t>
              </a:r>
              <a:r>
                <a:rPr lang="en-GB" sz="2000" dirty="0"/>
                <a:t> [my patients’] </a:t>
              </a:r>
              <a:r>
                <a:rPr lang="en-GB" sz="2000" dirty="0">
                  <a:solidFill>
                    <a:srgbClr val="FF0000"/>
                  </a:solidFill>
                </a:rPr>
                <a:t>confidentiality</a:t>
              </a:r>
            </a:p>
          </p:txBody>
        </p:sp>
        <p:cxnSp>
          <p:nvCxnSpPr>
            <p:cNvPr id="31" name="Straight Arrow Connector 30">
              <a:extLst>
                <a:ext uri="{FF2B5EF4-FFF2-40B4-BE49-F238E27FC236}">
                  <a16:creationId xmlns:a16="http://schemas.microsoft.com/office/drawing/2014/main" id="{6AF2B54E-27EF-1B4E-AC9E-5917B78BB8E4}"/>
                </a:ext>
              </a:extLst>
            </p:cNvPr>
            <p:cNvCxnSpPr>
              <a:cxnSpLocks/>
              <a:endCxn id="29" idx="3"/>
            </p:cNvCxnSpPr>
            <p:nvPr/>
          </p:nvCxnSpPr>
          <p:spPr>
            <a:xfrm flipH="1">
              <a:off x="4859027" y="1750759"/>
              <a:ext cx="1449330" cy="92843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353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9708-E7E1-234B-9457-9BB7654F6304}"/>
              </a:ext>
            </a:extLst>
          </p:cNvPr>
          <p:cNvSpPr>
            <a:spLocks noGrp="1"/>
          </p:cNvSpPr>
          <p:nvPr>
            <p:ph type="title"/>
          </p:nvPr>
        </p:nvSpPr>
        <p:spPr/>
        <p:txBody>
          <a:bodyPr/>
          <a:lstStyle/>
          <a:p>
            <a:r>
              <a:rPr lang="en-GB" dirty="0">
                <a:solidFill>
                  <a:schemeClr val="tx2">
                    <a:lumMod val="50000"/>
                  </a:schemeClr>
                </a:solidFill>
              </a:rPr>
              <a:t>An Oath for Data Scientists?</a:t>
            </a:r>
          </a:p>
        </p:txBody>
      </p:sp>
      <p:sp>
        <p:nvSpPr>
          <p:cNvPr id="3" name="Content Placeholder 2">
            <a:extLst>
              <a:ext uri="{FF2B5EF4-FFF2-40B4-BE49-F238E27FC236}">
                <a16:creationId xmlns:a16="http://schemas.microsoft.com/office/drawing/2014/main" id="{6BA434DA-6462-E54B-A399-311EC1EE56D7}"/>
              </a:ext>
            </a:extLst>
          </p:cNvPr>
          <p:cNvSpPr>
            <a:spLocks noGrp="1"/>
          </p:cNvSpPr>
          <p:nvPr>
            <p:ph idx="1"/>
          </p:nvPr>
        </p:nvSpPr>
        <p:spPr>
          <a:xfrm>
            <a:off x="838200" y="2263515"/>
            <a:ext cx="10515600" cy="1506380"/>
          </a:xfrm>
        </p:spPr>
        <p:txBody>
          <a:bodyPr>
            <a:normAutofit/>
          </a:bodyPr>
          <a:lstStyle/>
          <a:p>
            <a:r>
              <a:rPr lang="en-GB" dirty="0">
                <a:solidFill>
                  <a:schemeClr val="tx2">
                    <a:lumMod val="50000"/>
                  </a:schemeClr>
                </a:solidFill>
              </a:rPr>
              <a:t>O’Neill (2016): Yes! (one of many measures)</a:t>
            </a:r>
          </a:p>
          <a:p>
            <a:r>
              <a:rPr lang="en-GB" dirty="0">
                <a:solidFill>
                  <a:schemeClr val="tx2">
                    <a:lumMod val="50000"/>
                  </a:schemeClr>
                </a:solidFill>
              </a:rPr>
              <a:t>National Academies of Sciences, Engineering, and Medicine (2018):</a:t>
            </a:r>
            <a:endParaRPr lang="en-GB" i="1" dirty="0">
              <a:solidFill>
                <a:schemeClr val="tx2">
                  <a:lumMod val="50000"/>
                </a:schemeClr>
              </a:solidFill>
            </a:endParaRPr>
          </a:p>
        </p:txBody>
      </p:sp>
      <p:cxnSp>
        <p:nvCxnSpPr>
          <p:cNvPr id="5" name="Straight Connector 4">
            <a:extLst>
              <a:ext uri="{FF2B5EF4-FFF2-40B4-BE49-F238E27FC236}">
                <a16:creationId xmlns:a16="http://schemas.microsoft.com/office/drawing/2014/main" id="{E746C989-43B2-DB44-B286-4BBC37C221AE}"/>
              </a:ext>
            </a:extLst>
          </p:cNvPr>
          <p:cNvCxnSpPr>
            <a:cxnSpLocks/>
          </p:cNvCxnSpPr>
          <p:nvPr/>
        </p:nvCxnSpPr>
        <p:spPr>
          <a:xfrm>
            <a:off x="673310" y="365125"/>
            <a:ext cx="0" cy="1325563"/>
          </a:xfrm>
          <a:prstGeom prst="line">
            <a:avLst/>
          </a:prstGeom>
          <a:ln w="603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51835E-8C25-6545-BEA5-BBDB49AE4848}"/>
              </a:ext>
            </a:extLst>
          </p:cNvPr>
          <p:cNvSpPr txBox="1"/>
          <p:nvPr/>
        </p:nvSpPr>
        <p:spPr>
          <a:xfrm>
            <a:off x="5801193" y="7435121"/>
            <a:ext cx="184731" cy="369332"/>
          </a:xfrm>
          <a:prstGeom prst="rect">
            <a:avLst/>
          </a:prstGeom>
          <a:noFill/>
        </p:spPr>
        <p:txBody>
          <a:bodyPr wrap="none" rtlCol="0">
            <a:spAutoFit/>
          </a:bodyPr>
          <a:lstStyle/>
          <a:p>
            <a:endParaRPr lang="en-GB" dirty="0"/>
          </a:p>
        </p:txBody>
      </p:sp>
      <p:pic>
        <p:nvPicPr>
          <p:cNvPr id="6" name="Picture 5" descr="Qr code&#10;&#10;Description automatically generated">
            <a:extLst>
              <a:ext uri="{FF2B5EF4-FFF2-40B4-BE49-F238E27FC236}">
                <a16:creationId xmlns:a16="http://schemas.microsoft.com/office/drawing/2014/main" id="{E936B2DE-395E-314C-B664-B7DC46D75834}"/>
              </a:ext>
            </a:extLst>
          </p:cNvPr>
          <p:cNvPicPr>
            <a:picLocks noChangeAspect="1"/>
          </p:cNvPicPr>
          <p:nvPr/>
        </p:nvPicPr>
        <p:blipFill>
          <a:blip r:embed="rId3"/>
          <a:stretch>
            <a:fillRect/>
          </a:stretch>
        </p:blipFill>
        <p:spPr>
          <a:xfrm>
            <a:off x="9429416" y="3413950"/>
            <a:ext cx="2120900" cy="2146300"/>
          </a:xfrm>
          <a:prstGeom prst="rect">
            <a:avLst/>
          </a:prstGeom>
        </p:spPr>
      </p:pic>
      <p:sp>
        <p:nvSpPr>
          <p:cNvPr id="7" name="TextBox 6">
            <a:extLst>
              <a:ext uri="{FF2B5EF4-FFF2-40B4-BE49-F238E27FC236}">
                <a16:creationId xmlns:a16="http://schemas.microsoft.com/office/drawing/2014/main" id="{8FE606AA-ACA2-B54E-B8C3-46DCE47B2F28}"/>
              </a:ext>
            </a:extLst>
          </p:cNvPr>
          <p:cNvSpPr txBox="1"/>
          <p:nvPr/>
        </p:nvSpPr>
        <p:spPr>
          <a:xfrm>
            <a:off x="1151690" y="3509210"/>
            <a:ext cx="8277726" cy="1938992"/>
          </a:xfrm>
          <a:prstGeom prst="rect">
            <a:avLst/>
          </a:prstGeom>
          <a:noFill/>
        </p:spPr>
        <p:txBody>
          <a:bodyPr wrap="square" rtlCol="0">
            <a:spAutoFit/>
          </a:bodyPr>
          <a:lstStyle/>
          <a:p>
            <a:pPr marL="285750" indent="-285750">
              <a:buFont typeface="Arial" panose="020B0604020202020204" pitchFamily="34" charset="0"/>
              <a:buChar char="•"/>
            </a:pPr>
            <a:r>
              <a:rPr lang="en-GB" sz="2400" dirty="0"/>
              <a:t>I will apply, </a:t>
            </a:r>
            <a:r>
              <a:rPr lang="en-GB" sz="2400" dirty="0">
                <a:solidFill>
                  <a:srgbClr val="FF0000"/>
                </a:solidFill>
              </a:rPr>
              <a:t>for the benefit of society</a:t>
            </a:r>
            <a:r>
              <a:rPr lang="en-GB" sz="2400" dirty="0"/>
              <a:t>, all measures which are required, avoiding misrepresentations of data and analysis results.</a:t>
            </a:r>
          </a:p>
          <a:p>
            <a:pPr marL="285750" indent="-285750">
              <a:buFont typeface="Arial" panose="020B0604020202020204" pitchFamily="34" charset="0"/>
              <a:buChar char="•"/>
            </a:pPr>
            <a:r>
              <a:rPr lang="en-GB" sz="2400" dirty="0"/>
              <a:t>I will </a:t>
            </a:r>
            <a:r>
              <a:rPr lang="en-GB" sz="2400" dirty="0">
                <a:solidFill>
                  <a:srgbClr val="FF0000"/>
                </a:solidFill>
              </a:rPr>
              <a:t>respect the privacy of my data subjects</a:t>
            </a:r>
            <a:r>
              <a:rPr lang="en-GB" sz="2400" dirty="0"/>
              <a:t>, for their data are not disclosed to me that the world may know […]</a:t>
            </a:r>
          </a:p>
        </p:txBody>
      </p:sp>
    </p:spTree>
    <p:extLst>
      <p:ext uri="{BB962C8B-B14F-4D97-AF65-F5344CB8AC3E}">
        <p14:creationId xmlns:p14="http://schemas.microsoft.com/office/powerpoint/2010/main" val="19972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5354</TotalTime>
  <Words>1652</Words>
  <Application>Microsoft Macintosh PowerPoint</Application>
  <PresentationFormat>Widescreen</PresentationFormat>
  <Paragraphs>250</Paragraphs>
  <Slides>27</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Open Sans</vt:lpstr>
      <vt:lpstr>Office Theme</vt:lpstr>
      <vt:lpstr>Data Ethics and Governance:   Ethical Principles and Moral Character</vt:lpstr>
      <vt:lpstr>Reminder!</vt:lpstr>
      <vt:lpstr>Reminder!</vt:lpstr>
      <vt:lpstr>Reminder: Marking criteria</vt:lpstr>
      <vt:lpstr>This week</vt:lpstr>
      <vt:lpstr>This week</vt:lpstr>
      <vt:lpstr>Principlism in AI ethics</vt:lpstr>
      <vt:lpstr>An Oath for Data Scientists?</vt:lpstr>
      <vt:lpstr>An Oath for Data Scientists?</vt:lpstr>
      <vt:lpstr>Principlism</vt:lpstr>
      <vt:lpstr>Principlism</vt:lpstr>
      <vt:lpstr>Principlism</vt:lpstr>
      <vt:lpstr>Principlism</vt:lpstr>
      <vt:lpstr>Principlism</vt:lpstr>
      <vt:lpstr>Principlism</vt:lpstr>
      <vt:lpstr>AI Ethics as a process</vt:lpstr>
      <vt:lpstr>This week</vt:lpstr>
      <vt:lpstr>Virtue and flourishing</vt:lpstr>
      <vt:lpstr>Virtue in the Panopticon</vt:lpstr>
      <vt:lpstr>Transparency </vt:lpstr>
      <vt:lpstr>Transparency </vt:lpstr>
      <vt:lpstr>Transparency </vt:lpstr>
      <vt:lpstr> </vt:lpstr>
      <vt:lpstr> </vt:lpstr>
      <vt:lpstr> </vt:lpstr>
      <vt:lpstr>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Matters: Politics of Data</dc:title>
  <dc:creator>Milano, Silvia</dc:creator>
  <cp:lastModifiedBy> </cp:lastModifiedBy>
  <cp:revision>5</cp:revision>
  <dcterms:created xsi:type="dcterms:W3CDTF">2022-03-05T22:44:39Z</dcterms:created>
  <dcterms:modified xsi:type="dcterms:W3CDTF">2022-12-07T14:41:29Z</dcterms:modified>
</cp:coreProperties>
</file>